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9" r:id="rId1"/>
  </p:sldMasterIdLst>
  <p:notesMasterIdLst>
    <p:notesMasterId r:id="rId92"/>
  </p:notesMasterIdLst>
  <p:handoutMasterIdLst>
    <p:handoutMasterId r:id="rId93"/>
  </p:handoutMasterIdLst>
  <p:sldIdLst>
    <p:sldId id="256" r:id="rId2"/>
    <p:sldId id="379" r:id="rId3"/>
    <p:sldId id="838" r:id="rId4"/>
    <p:sldId id="839" r:id="rId5"/>
    <p:sldId id="840" r:id="rId6"/>
    <p:sldId id="841" r:id="rId7"/>
    <p:sldId id="842" r:id="rId8"/>
    <p:sldId id="843" r:id="rId9"/>
    <p:sldId id="844" r:id="rId10"/>
    <p:sldId id="845" r:id="rId11"/>
    <p:sldId id="846" r:id="rId12"/>
    <p:sldId id="847" r:id="rId13"/>
    <p:sldId id="848" r:id="rId14"/>
    <p:sldId id="849" r:id="rId15"/>
    <p:sldId id="850" r:id="rId16"/>
    <p:sldId id="851" r:id="rId17"/>
    <p:sldId id="852" r:id="rId18"/>
    <p:sldId id="853" r:id="rId19"/>
    <p:sldId id="854" r:id="rId20"/>
    <p:sldId id="855" r:id="rId21"/>
    <p:sldId id="856" r:id="rId22"/>
    <p:sldId id="857" r:id="rId23"/>
    <p:sldId id="858" r:id="rId24"/>
    <p:sldId id="859" r:id="rId25"/>
    <p:sldId id="860" r:id="rId26"/>
    <p:sldId id="862" r:id="rId27"/>
    <p:sldId id="861" r:id="rId28"/>
    <p:sldId id="863" r:id="rId29"/>
    <p:sldId id="864" r:id="rId30"/>
    <p:sldId id="865" r:id="rId31"/>
    <p:sldId id="866" r:id="rId32"/>
    <p:sldId id="329" r:id="rId33"/>
    <p:sldId id="868" r:id="rId34"/>
    <p:sldId id="331" r:id="rId35"/>
    <p:sldId id="336" r:id="rId36"/>
    <p:sldId id="332" r:id="rId37"/>
    <p:sldId id="869" r:id="rId38"/>
    <p:sldId id="870" r:id="rId39"/>
    <p:sldId id="867" r:id="rId40"/>
    <p:sldId id="871" r:id="rId41"/>
    <p:sldId id="872" r:id="rId42"/>
    <p:sldId id="873" r:id="rId43"/>
    <p:sldId id="874" r:id="rId44"/>
    <p:sldId id="875" r:id="rId45"/>
    <p:sldId id="876" r:id="rId46"/>
    <p:sldId id="877" r:id="rId47"/>
    <p:sldId id="878" r:id="rId48"/>
    <p:sldId id="879" r:id="rId49"/>
    <p:sldId id="880" r:id="rId50"/>
    <p:sldId id="881" r:id="rId51"/>
    <p:sldId id="882" r:id="rId52"/>
    <p:sldId id="883" r:id="rId53"/>
    <p:sldId id="884" r:id="rId54"/>
    <p:sldId id="885" r:id="rId55"/>
    <p:sldId id="886" r:id="rId56"/>
    <p:sldId id="887" r:id="rId57"/>
    <p:sldId id="888" r:id="rId58"/>
    <p:sldId id="889" r:id="rId59"/>
    <p:sldId id="890" r:id="rId60"/>
    <p:sldId id="891" r:id="rId61"/>
    <p:sldId id="892" r:id="rId62"/>
    <p:sldId id="345" r:id="rId63"/>
    <p:sldId id="310" r:id="rId64"/>
    <p:sldId id="893" r:id="rId65"/>
    <p:sldId id="346" r:id="rId66"/>
    <p:sldId id="314" r:id="rId67"/>
    <p:sldId id="894" r:id="rId68"/>
    <p:sldId id="350" r:id="rId69"/>
    <p:sldId id="895" r:id="rId70"/>
    <p:sldId id="896" r:id="rId71"/>
    <p:sldId id="897" r:id="rId72"/>
    <p:sldId id="898" r:id="rId73"/>
    <p:sldId id="899" r:id="rId74"/>
    <p:sldId id="348" r:id="rId75"/>
    <p:sldId id="900" r:id="rId76"/>
    <p:sldId id="901" r:id="rId77"/>
    <p:sldId id="902" r:id="rId78"/>
    <p:sldId id="903" r:id="rId79"/>
    <p:sldId id="904" r:id="rId80"/>
    <p:sldId id="905" r:id="rId81"/>
    <p:sldId id="906" r:id="rId82"/>
    <p:sldId id="907" r:id="rId83"/>
    <p:sldId id="908" r:id="rId84"/>
    <p:sldId id="909" r:id="rId85"/>
    <p:sldId id="910" r:id="rId86"/>
    <p:sldId id="911" r:id="rId87"/>
    <p:sldId id="912" r:id="rId88"/>
    <p:sldId id="837" r:id="rId89"/>
    <p:sldId id="330" r:id="rId90"/>
    <p:sldId id="305" r:id="rId91"/>
  </p:sldIdLst>
  <p:sldSz cx="9144000" cy="6858000" type="screen4x3"/>
  <p:notesSz cx="6934200" cy="9220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1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1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1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1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E8EFF8"/>
    <a:srgbClr val="FFFFFF"/>
    <a:srgbClr val="55C5D0"/>
    <a:srgbClr val="FEEBCD"/>
    <a:srgbClr val="FFF3DB"/>
    <a:srgbClr val="DDF1F0"/>
    <a:srgbClr val="F6923C"/>
    <a:srgbClr val="FFFAC2"/>
    <a:srgbClr val="FFFFCC"/>
    <a:srgbClr val="FDEA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805" autoAdjust="0"/>
    <p:restoredTop sz="93514" autoAdjust="0"/>
  </p:normalViewPr>
  <p:slideViewPr>
    <p:cSldViewPr snapToGrid="0">
      <p:cViewPr varScale="1">
        <p:scale>
          <a:sx n="107" d="100"/>
          <a:sy n="107" d="100"/>
        </p:scale>
        <p:origin x="1332" y="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97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05138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ea typeface="굴림" pitchFamily="50" charset="-127"/>
              </a:defRPr>
            </a:lvl1pPr>
          </a:lstStyle>
          <a:p>
            <a:endParaRPr lang="en-US" altLang="ko-KR"/>
          </a:p>
        </p:txBody>
      </p:sp>
      <p:sp>
        <p:nvSpPr>
          <p:cNvPr id="8806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27475" y="0"/>
            <a:ext cx="3005138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ea typeface="굴림" pitchFamily="50" charset="-127"/>
              </a:defRPr>
            </a:lvl1pPr>
          </a:lstStyle>
          <a:p>
            <a:endParaRPr lang="en-US" altLang="ko-KR"/>
          </a:p>
        </p:txBody>
      </p:sp>
      <p:sp>
        <p:nvSpPr>
          <p:cNvPr id="8806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758238"/>
            <a:ext cx="3005138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ea typeface="굴림" pitchFamily="50" charset="-127"/>
              </a:defRPr>
            </a:lvl1pPr>
          </a:lstStyle>
          <a:p>
            <a:endParaRPr lang="en-US" altLang="ko-KR"/>
          </a:p>
        </p:txBody>
      </p:sp>
      <p:sp>
        <p:nvSpPr>
          <p:cNvPr id="8806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27475" y="8758238"/>
            <a:ext cx="3005138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ea typeface="굴림" pitchFamily="50" charset="-127"/>
              </a:defRPr>
            </a:lvl1pPr>
          </a:lstStyle>
          <a:p>
            <a:fld id="{8383B835-3BFE-4B85-82D8-1BE647A4113D}" type="slidenum">
              <a:rPr lang="ko-KR" altLang="en-US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35559841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05138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309" tIns="46154" rIns="92309" bIns="46154" numCol="1" anchor="t" anchorCtr="0" compatLnSpc="1">
            <a:prstTxWarp prst="textNoShape">
              <a:avLst/>
            </a:prstTxWarp>
          </a:bodyPr>
          <a:lstStyle>
            <a:lvl1pPr defTabSz="922338" eaLnBrk="1" hangingPunct="1">
              <a:defRPr sz="1200">
                <a:ea typeface="굴림" pitchFamily="50" charset="-127"/>
              </a:defRPr>
            </a:lvl1pPr>
          </a:lstStyle>
          <a:p>
            <a:endParaRPr lang="en-US" altLang="ko-KR"/>
          </a:p>
        </p:txBody>
      </p:sp>
      <p:sp>
        <p:nvSpPr>
          <p:cNvPr id="6553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27475" y="0"/>
            <a:ext cx="3005138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309" tIns="46154" rIns="92309" bIns="46154" numCol="1" anchor="t" anchorCtr="0" compatLnSpc="1">
            <a:prstTxWarp prst="textNoShape">
              <a:avLst/>
            </a:prstTxWarp>
          </a:bodyPr>
          <a:lstStyle>
            <a:lvl1pPr algn="r" defTabSz="922338" eaLnBrk="1" hangingPunct="1">
              <a:defRPr sz="1200">
                <a:ea typeface="굴림" pitchFamily="50" charset="-127"/>
              </a:defRPr>
            </a:lvl1pPr>
          </a:lstStyle>
          <a:p>
            <a:endParaRPr lang="en-US" altLang="ko-KR"/>
          </a:p>
        </p:txBody>
      </p:sp>
      <p:sp>
        <p:nvSpPr>
          <p:cNvPr id="655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62050" y="692150"/>
            <a:ext cx="4610100" cy="3457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6554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93738" y="4379913"/>
            <a:ext cx="5546725" cy="4148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309" tIns="46154" rIns="92309" bIns="4615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</a:p>
        </p:txBody>
      </p:sp>
      <p:sp>
        <p:nvSpPr>
          <p:cNvPr id="6554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758238"/>
            <a:ext cx="3005138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309" tIns="46154" rIns="92309" bIns="46154" numCol="1" anchor="b" anchorCtr="0" compatLnSpc="1">
            <a:prstTxWarp prst="textNoShape">
              <a:avLst/>
            </a:prstTxWarp>
          </a:bodyPr>
          <a:lstStyle>
            <a:lvl1pPr defTabSz="922338" eaLnBrk="1" hangingPunct="1">
              <a:defRPr sz="1200">
                <a:ea typeface="굴림" pitchFamily="50" charset="-127"/>
              </a:defRPr>
            </a:lvl1pPr>
          </a:lstStyle>
          <a:p>
            <a:endParaRPr lang="en-US" altLang="ko-KR"/>
          </a:p>
        </p:txBody>
      </p:sp>
      <p:sp>
        <p:nvSpPr>
          <p:cNvPr id="6554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27475" y="8758238"/>
            <a:ext cx="3005138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309" tIns="46154" rIns="92309" bIns="46154" numCol="1" anchor="b" anchorCtr="0" compatLnSpc="1">
            <a:prstTxWarp prst="textNoShape">
              <a:avLst/>
            </a:prstTxWarp>
          </a:bodyPr>
          <a:lstStyle>
            <a:lvl1pPr algn="r" defTabSz="922338" eaLnBrk="1" hangingPunct="1">
              <a:defRPr sz="1200">
                <a:ea typeface="굴림" pitchFamily="50" charset="-127"/>
              </a:defRPr>
            </a:lvl1pPr>
          </a:lstStyle>
          <a:p>
            <a:fld id="{FB19F679-FC61-4ED7-B113-A17BF1221A80}" type="slidenum">
              <a:rPr lang="ko-KR" altLang="en-US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48505976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 latinLnBrk="1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fontAlgn="base" latinLnBrk="1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fontAlgn="base" latinLnBrk="1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fontAlgn="base" latinLnBrk="1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fontAlgn="base" latinLnBrk="1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직사각형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제목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9" name="부제목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ko-KR" altLang="en-US"/>
              <a:t>마스터 부제목 스타일 편집</a:t>
            </a:r>
            <a:endParaRPr kumimoji="0" lang="en-US"/>
          </a:p>
        </p:txBody>
      </p:sp>
      <p:sp>
        <p:nvSpPr>
          <p:cNvPr id="28" name="날짜 개체 틀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fld id="{11B2AAEE-0ECC-4F9E-94C1-A5210D63F3AE}" type="datetimeFigureOut">
              <a:rPr lang="en-US" smtClean="0"/>
              <a:t>2/26/2022</a:t>
            </a:fld>
            <a:endParaRPr lang="en-US"/>
          </a:p>
        </p:txBody>
      </p:sp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3B0D056-06C1-427C-B095-DD5CAE33F6FD}" type="slidenum">
              <a:rPr lang="ko-KR" altLang="en-US" smtClean="0"/>
              <a:pPr/>
              <a:t>‹#›</a:t>
            </a:fld>
            <a:endParaRPr lang="en-US" altLang="ko-KR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2AAEE-0ECC-4F9E-94C1-A5210D63F3AE}" type="datetimeFigureOut">
              <a:rPr lang="en-US" smtClean="0"/>
              <a:t>2/26/2022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62E18-1804-4C78-B91B-667B633A2436}" type="slidenum">
              <a:rPr lang="ko-KR" altLang="en-US" smtClean="0"/>
              <a:pPr/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</p:spPr>
        <p:txBody>
          <a:bodyPr/>
          <a:lstStyle/>
          <a:p>
            <a:fld id="{11B2AAEE-0ECC-4F9E-94C1-A5210D63F3AE}" type="datetimeFigureOut">
              <a:rPr lang="en-US" smtClean="0"/>
              <a:t>2/26/2022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직사각형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05062E18-1804-4C78-B91B-667B633A2436}" type="slidenum">
              <a:rPr lang="ko-KR" altLang="en-US" smtClean="0"/>
              <a:pPr/>
              <a:t>‹#›</a:t>
            </a:fld>
            <a:endParaRPr lang="en-US" altLang="ko-KR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DF080-5E8C-48AD-84E5-6C08B304C14E}" type="datetimeFigureOut">
              <a:rPr lang="en-US" smtClean="0"/>
              <a:t>2/26/2022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5062E18-1804-4C78-B91B-667B633A2436}" type="slidenum">
              <a:rPr lang="ko-KR" altLang="en-US" smtClean="0"/>
              <a:pPr/>
              <a:t>‹#›</a:t>
            </a:fld>
            <a:endParaRPr lang="en-US" altLang="ko-KR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>
            <a:lvl1pPr marL="320040" indent="-320040">
              <a:buFont typeface="Wingdings" panose="05000000000000000000" pitchFamily="2" charset="2"/>
              <a:buChar char="l"/>
              <a:defRPr sz="180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1pPr>
            <a:lvl2pPr marL="640080" indent="-274320">
              <a:buFont typeface="Wingdings" panose="05000000000000000000" pitchFamily="2" charset="2"/>
              <a:buChar char="l"/>
              <a:defRPr sz="180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2pPr>
            <a:lvl3pPr marL="914400" indent="-228600">
              <a:buFont typeface="Wingdings" panose="05000000000000000000" pitchFamily="2" charset="2"/>
              <a:buChar char="l"/>
              <a:defRPr sz="180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3pPr>
            <a:lvl4pPr marL="1371600" indent="-228600">
              <a:buFont typeface="Wingdings" panose="05000000000000000000" pitchFamily="2" charset="2"/>
              <a:buChar char="l"/>
              <a:defRPr sz="180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4pPr>
            <a:lvl5pPr marL="1828800" indent="-228600">
              <a:buFont typeface="Wingdings" panose="05000000000000000000" pitchFamily="2" charset="2"/>
              <a:buChar char="l"/>
              <a:defRPr sz="180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5pPr>
          </a:lstStyle>
          <a:p>
            <a:pPr lvl="0" eaLnBrk="1" latinLnBrk="0" hangingPunct="1"/>
            <a:r>
              <a:rPr lang="ko-KR" altLang="en-US" dirty="0"/>
              <a:t>마스터 텍스트 스타일을 편집합니다</a:t>
            </a:r>
          </a:p>
          <a:p>
            <a:pPr lvl="1" eaLnBrk="1" latinLnBrk="0" hangingPunct="1"/>
            <a:r>
              <a:rPr lang="ko-KR" altLang="en-US" dirty="0"/>
              <a:t>둘째 수준</a:t>
            </a:r>
          </a:p>
          <a:p>
            <a:pPr lvl="2" eaLnBrk="1" latinLnBrk="0" hangingPunct="1"/>
            <a:r>
              <a:rPr lang="ko-KR" altLang="en-US" dirty="0"/>
              <a:t>셋째 수준</a:t>
            </a:r>
          </a:p>
          <a:p>
            <a:pPr lvl="3" eaLnBrk="1" latinLnBrk="0" hangingPunct="1"/>
            <a:r>
              <a:rPr lang="ko-KR" altLang="en-US" dirty="0"/>
              <a:t>넷째 수준</a:t>
            </a:r>
          </a:p>
          <a:p>
            <a:pPr lvl="4" eaLnBrk="1" latinLnBrk="0" hangingPunct="1"/>
            <a:r>
              <a:rPr lang="ko-KR" altLang="en-US" dirty="0"/>
              <a:t>다섯째 수준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7" name="직사각형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2AAEE-0ECC-4F9E-94C1-A5210D63F3AE}" type="datetimeFigureOut">
              <a:rPr lang="en-US" smtClean="0"/>
              <a:t>2/26/2022</a:t>
            </a:fld>
            <a:endParaRPr 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05062E18-1804-4C78-B91B-667B633A2436}" type="slidenum">
              <a:rPr lang="ko-KR" altLang="en-US" smtClean="0"/>
              <a:pPr/>
              <a:t>‹#›</a:t>
            </a:fld>
            <a:endParaRPr lang="en-US" altLang="ko-KR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8" name="날짜 개체 틀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11B2AAEE-0ECC-4F9E-94C1-A5210D63F3AE}" type="datetimeFigureOut">
              <a:rPr lang="en-US" smtClean="0"/>
              <a:t>2/26/2022</a:t>
            </a:fld>
            <a:endParaRPr 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05062E18-1804-4C78-B91B-667B633A2436}" type="slidenum">
              <a:rPr lang="ko-KR" altLang="en-US" smtClean="0"/>
              <a:pPr/>
              <a:t>‹#›</a:t>
            </a:fld>
            <a:endParaRPr lang="en-US" altLang="ko-KR"/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0" name="날짜 개체 틀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11B2AAEE-0ECC-4F9E-94C1-A5210D63F3AE}" type="datetimeFigureOut">
              <a:rPr lang="en-US" smtClean="0"/>
              <a:t>2/26/2022</a:t>
            </a:fld>
            <a:endParaRPr lang="en-US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05062E18-1804-4C78-B91B-667B633A2436}" type="slidenum">
              <a:rPr lang="ko-KR" altLang="en-US" smtClean="0"/>
              <a:pPr/>
              <a:t>‹#›</a:t>
            </a:fld>
            <a:endParaRPr lang="en-US" altLang="ko-KR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US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2AAEE-0ECC-4F9E-94C1-A5210D63F3AE}" type="datetimeFigureOut">
              <a:rPr lang="en-US" smtClean="0"/>
              <a:t>2/26/2022</a:t>
            </a:fld>
            <a:endParaRPr 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5062E18-1804-4C78-B91B-667B633A2436}" type="slidenum">
              <a:rPr lang="ko-KR" altLang="en-US" smtClean="0"/>
              <a:pPr/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2AAEE-0ECC-4F9E-94C1-A5210D63F3AE}" type="datetimeFigureOut">
              <a:rPr lang="en-US" smtClean="0"/>
              <a:t>2/26/2022</a:t>
            </a:fld>
            <a:endParaRPr 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5062E18-1804-4C78-B91B-667B633A2436}" type="slidenum">
              <a:rPr lang="ko-KR" altLang="en-US" smtClean="0"/>
              <a:pPr/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2AAEE-0ECC-4F9E-94C1-A5210D63F3AE}" type="datetimeFigureOut">
              <a:rPr lang="en-US" smtClean="0"/>
              <a:t>2/26/2022</a:t>
            </a:fld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5062E18-1804-4C78-B91B-667B633A2436}" type="slidenum">
              <a:rPr lang="ko-KR" altLang="en-US" smtClean="0"/>
              <a:pPr/>
              <a:t>‹#›</a:t>
            </a:fld>
            <a:endParaRPr lang="en-US" altLang="ko-KR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8" name="직사각형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1" name="직사각형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/>
          <a:p>
            <a:fld id="{11B2AAEE-0ECC-4F9E-94C1-A5210D63F3AE}" type="datetimeFigureOut">
              <a:rPr lang="en-US" smtClean="0"/>
              <a:t>2/26/2022</a:t>
            </a:fld>
            <a:endParaRPr 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05062E18-1804-4C78-B91B-667B633A2436}" type="slidenum">
              <a:rPr lang="ko-KR" altLang="en-US" smtClean="0"/>
              <a:pPr/>
              <a:t>‹#›</a:t>
            </a:fld>
            <a:endParaRPr lang="en-US" altLang="ko-KR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</p:spPr>
        <p:txBody>
          <a:bodyPr rtlCol="0"/>
          <a:lstStyle/>
          <a:p>
            <a:endParaRPr 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ko-KR" altLang="en-US"/>
              <a:t>그림을 추가하려면 아이콘을 클릭하십시오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개체 틀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612648" y="1600200"/>
            <a:ext cx="8153400" cy="45262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/>
              <a:t>둘째 수준</a:t>
            </a:r>
          </a:p>
          <a:p>
            <a:pPr lvl="2" eaLnBrk="1" latinLnBrk="0" hangingPunct="1"/>
            <a:r>
              <a:rPr kumimoji="0" lang="ko-KR" altLang="en-US"/>
              <a:t>셋째 수준</a:t>
            </a:r>
          </a:p>
          <a:p>
            <a:pPr lvl="3" eaLnBrk="1" latinLnBrk="0" hangingPunct="1"/>
            <a:r>
              <a:rPr kumimoji="0" lang="ko-KR" altLang="en-US"/>
              <a:t>넷째 수준</a:t>
            </a:r>
          </a:p>
          <a:p>
            <a:pPr lvl="4" eaLnBrk="1" latinLnBrk="0" hangingPunct="1"/>
            <a:r>
              <a:rPr kumimoji="0" lang="ko-KR" altLang="en-US"/>
              <a:t>다섯째 수준</a:t>
            </a:r>
            <a:endParaRPr kumimoji="0" lang="en-US"/>
          </a:p>
        </p:txBody>
      </p:sp>
      <p:sp>
        <p:nvSpPr>
          <p:cNvPr id="14" name="날짜 개체 틀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11B2AAEE-0ECC-4F9E-94C1-A5210D63F3AE}" type="datetimeFigureOut">
              <a:rPr lang="en-US" smtClean="0"/>
              <a:t>2/26/2022</a:t>
            </a:fld>
            <a:endParaRPr 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3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2CBDD8EA-ABBC-431C-AC65-2492E152BE4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직사각형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0" y="1280160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590550" y="1280160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4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05062E18-1804-4C78-B91B-667B633A2436}" type="slidenum">
              <a:rPr lang="ko-KR" altLang="en-US" smtClean="0"/>
              <a:pPr/>
              <a:t>‹#›</a:t>
            </a:fld>
            <a:endParaRPr lang="en-US" altLang="ko-KR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E897393-2EB1-46AB-82F2-C97528613E4C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62" y="228600"/>
            <a:ext cx="499238" cy="89915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20" r:id="rId1"/>
    <p:sldLayoutId id="2147483821" r:id="rId2"/>
    <p:sldLayoutId id="2147483822" r:id="rId3"/>
    <p:sldLayoutId id="2147483823" r:id="rId4"/>
    <p:sldLayoutId id="2147483824" r:id="rId5"/>
    <p:sldLayoutId id="2147483825" r:id="rId6"/>
    <p:sldLayoutId id="2147483826" r:id="rId7"/>
    <p:sldLayoutId id="2147483827" r:id="rId8"/>
    <p:sldLayoutId id="2147483828" r:id="rId9"/>
    <p:sldLayoutId id="2147483829" r:id="rId10"/>
    <p:sldLayoutId id="2147483830" r:id="rId11"/>
  </p:sldLayoutIdLst>
  <p:txStyles>
    <p:titleStyle>
      <a:lvl1pPr algn="l" rtl="0" eaLnBrk="1" latinLnBrk="1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1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1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1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1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1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1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1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1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1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jpg"/><Relationship Id="rId2" Type="http://schemas.openxmlformats.org/officeDocument/2006/relationships/image" Target="../media/image104.w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8</a:t>
            </a:r>
            <a:r>
              <a:rPr lang="ko-KR" altLang="en-US" dirty="0"/>
              <a:t>장 자바</a:t>
            </a:r>
            <a:r>
              <a:rPr lang="en-US" altLang="ko-KR" dirty="0"/>
              <a:t>API</a:t>
            </a:r>
            <a:r>
              <a:rPr lang="ko-KR" altLang="en-US" dirty="0"/>
              <a:t>패키지</a:t>
            </a:r>
            <a:r>
              <a:rPr lang="en-US" altLang="ko-KR" dirty="0"/>
              <a:t>, </a:t>
            </a:r>
            <a:r>
              <a:rPr lang="ko-KR" altLang="en-US" dirty="0"/>
              <a:t>예외처리</a:t>
            </a:r>
            <a:r>
              <a:rPr lang="en-US" altLang="ko-KR" dirty="0"/>
              <a:t>, </a:t>
            </a:r>
            <a:r>
              <a:rPr lang="ko-KR" altLang="en-US" dirty="0"/>
              <a:t>모듈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TextBox 4"/>
          <p:cNvSpPr txBox="1"/>
          <p:nvPr/>
        </p:nvSpPr>
        <p:spPr>
          <a:xfrm>
            <a:off x="2362200" y="870619"/>
            <a:ext cx="381065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r>
              <a:rPr lang="ko-KR" altLang="en-US" sz="4800" i="1" dirty="0" err="1"/>
              <a:t>파워자바</a:t>
            </a:r>
            <a:r>
              <a:rPr lang="en-US" altLang="ko-KR" sz="4800" i="1" dirty="0"/>
              <a:t>(</a:t>
            </a:r>
            <a:r>
              <a:rPr lang="ko-KR" altLang="en-US" sz="4800" i="1" dirty="0"/>
              <a:t>개정</a:t>
            </a:r>
            <a:r>
              <a:rPr lang="en-US" altLang="ko-KR" sz="4800" i="1" dirty="0"/>
              <a:t>3</a:t>
            </a:r>
            <a:r>
              <a:rPr lang="ko-KR" altLang="en-US" sz="4800" i="1" dirty="0"/>
              <a:t>판</a:t>
            </a:r>
            <a:r>
              <a:rPr lang="en-US" altLang="ko-KR" sz="4800" i="1" dirty="0"/>
              <a:t>)</a:t>
            </a:r>
            <a:endParaRPr lang="ko-KR" altLang="en-US" sz="4800" i="1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CAB09E4-A111-43CB-9176-BF421CFA1D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1921046"/>
            <a:ext cx="2653553" cy="265355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B524685-1FD1-4D9F-AD66-328B22A3B58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7855" y="2635324"/>
            <a:ext cx="957097" cy="1723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6879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FE1EF6-31FF-46A8-AEFC-5C42A11940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패키지 선언하기</a:t>
            </a: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04E37186-A1BF-4BD3-A077-024F9F6ECFFD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851740" y="1996888"/>
            <a:ext cx="6920660" cy="3380054"/>
          </a:xfrm>
        </p:spPr>
      </p:pic>
      <p:sp>
        <p:nvSpPr>
          <p:cNvPr id="8" name="말풍선: 모서리가 둥근 사각형 7">
            <a:extLst>
              <a:ext uri="{FF2B5EF4-FFF2-40B4-BE49-F238E27FC236}">
                <a16:creationId xmlns:a16="http://schemas.microsoft.com/office/drawing/2014/main" id="{104F79C1-E4A9-426D-BBD3-ED40B46720C0}"/>
              </a:ext>
            </a:extLst>
          </p:cNvPr>
          <p:cNvSpPr/>
          <p:nvPr/>
        </p:nvSpPr>
        <p:spPr>
          <a:xfrm>
            <a:off x="4312070" y="4993340"/>
            <a:ext cx="3863788" cy="1362635"/>
          </a:xfrm>
          <a:prstGeom prst="wedgeRoundRectCallout">
            <a:avLst>
              <a:gd name="adj1" fmla="val -89973"/>
              <a:gd name="adj2" fmla="val -11786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굴림" panose="020B0600000101010101" pitchFamily="50" charset="-127"/>
                <a:ea typeface="굴림" panose="020B0600000101010101" pitchFamily="50" charset="-127"/>
              </a:rPr>
              <a:t>예를 들어서 </a:t>
            </a:r>
            <a:r>
              <a:rPr lang="en-US" altLang="ko-KR" sz="1400" dirty="0">
                <a:latin typeface="굴림" panose="020B0600000101010101" pitchFamily="50" charset="-127"/>
                <a:ea typeface="굴림" panose="020B0600000101010101" pitchFamily="50" charset="-127"/>
              </a:rPr>
              <a:t>Circle.java</a:t>
            </a:r>
            <a:r>
              <a:rPr lang="ko-KR" altLang="en-US" sz="1400" dirty="0">
                <a:latin typeface="굴림" panose="020B0600000101010101" pitchFamily="50" charset="-127"/>
                <a:ea typeface="굴림" panose="020B0600000101010101" pitchFamily="50" charset="-127"/>
              </a:rPr>
              <a:t>와 </a:t>
            </a:r>
            <a:r>
              <a:rPr lang="en-US" altLang="ko-KR" sz="1400" dirty="0">
                <a:latin typeface="굴림" panose="020B0600000101010101" pitchFamily="50" charset="-127"/>
                <a:ea typeface="굴림" panose="020B0600000101010101" pitchFamily="50" charset="-127"/>
              </a:rPr>
              <a:t>Rectangle.java </a:t>
            </a:r>
            <a:r>
              <a:rPr lang="ko-KR" altLang="en-US" sz="1400" dirty="0">
                <a:latin typeface="굴림" panose="020B0600000101010101" pitchFamily="50" charset="-127"/>
                <a:ea typeface="굴림" panose="020B0600000101010101" pitchFamily="50" charset="-127"/>
              </a:rPr>
              <a:t>파일에 </a:t>
            </a:r>
            <a:r>
              <a:rPr lang="en-US" altLang="ko-KR" sz="1400" dirty="0">
                <a:latin typeface="굴림" panose="020B0600000101010101" pitchFamily="50" charset="-127"/>
                <a:ea typeface="굴림" panose="020B0600000101010101" pitchFamily="50" charset="-127"/>
              </a:rPr>
              <a:t>package graphics; </a:t>
            </a:r>
            <a:r>
              <a:rPr lang="ko-KR" altLang="en-US" sz="1400" dirty="0">
                <a:latin typeface="굴림" panose="020B0600000101010101" pitchFamily="50" charset="-127"/>
                <a:ea typeface="굴림" panose="020B0600000101010101" pitchFamily="50" charset="-127"/>
              </a:rPr>
              <a:t>문장</a:t>
            </a:r>
          </a:p>
          <a:p>
            <a:pPr algn="ctr"/>
            <a:r>
              <a:rPr lang="ko-KR" altLang="en-US" sz="1400" dirty="0">
                <a:latin typeface="굴림" panose="020B0600000101010101" pitchFamily="50" charset="-127"/>
                <a:ea typeface="굴림" panose="020B0600000101010101" pitchFamily="50" charset="-127"/>
              </a:rPr>
              <a:t>을 넣으면 </a:t>
            </a:r>
            <a:r>
              <a:rPr lang="en-US" altLang="ko-KR" sz="1400" dirty="0">
                <a:latin typeface="굴림" panose="020B0600000101010101" pitchFamily="50" charset="-127"/>
                <a:ea typeface="굴림" panose="020B0600000101010101" pitchFamily="50" charset="-127"/>
              </a:rPr>
              <a:t>Circle </a:t>
            </a:r>
            <a:r>
              <a:rPr lang="ko-KR" altLang="en-US" sz="1400" dirty="0">
                <a:latin typeface="굴림" panose="020B0600000101010101" pitchFamily="50" charset="-127"/>
                <a:ea typeface="굴림" panose="020B0600000101010101" pitchFamily="50" charset="-127"/>
              </a:rPr>
              <a:t>클래스와 </a:t>
            </a:r>
            <a:r>
              <a:rPr lang="en-US" altLang="ko-KR" sz="1400" dirty="0">
                <a:latin typeface="굴림" panose="020B0600000101010101" pitchFamily="50" charset="-127"/>
                <a:ea typeface="굴림" panose="020B0600000101010101" pitchFamily="50" charset="-127"/>
              </a:rPr>
              <a:t>Rectangle </a:t>
            </a:r>
            <a:r>
              <a:rPr lang="ko-KR" altLang="en-US" sz="1400" dirty="0">
                <a:latin typeface="굴림" panose="020B0600000101010101" pitchFamily="50" charset="-127"/>
                <a:ea typeface="굴림" panose="020B0600000101010101" pitchFamily="50" charset="-127"/>
              </a:rPr>
              <a:t>클래스가 모두 </a:t>
            </a:r>
            <a:r>
              <a:rPr lang="en-US" altLang="ko-KR" sz="1400" dirty="0">
                <a:latin typeface="굴림" panose="020B0600000101010101" pitchFamily="50" charset="-127"/>
                <a:ea typeface="굴림" panose="020B0600000101010101" pitchFamily="50" charset="-127"/>
              </a:rPr>
              <a:t>graphics </a:t>
            </a:r>
            <a:r>
              <a:rPr lang="ko-KR" altLang="en-US" sz="1400" dirty="0">
                <a:latin typeface="굴림" panose="020B0600000101010101" pitchFamily="50" charset="-127"/>
                <a:ea typeface="굴림" panose="020B0600000101010101" pitchFamily="50" charset="-127"/>
              </a:rPr>
              <a:t>패키지에 속하게 된다</a:t>
            </a:r>
            <a:r>
              <a:rPr lang="en-US" altLang="ko-KR" sz="1400" dirty="0"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  <a:endParaRPr lang="ko-KR" altLang="en-US" sz="1400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022607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2972BD-6BCB-4520-9F9A-2823CBD464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이클립스에서 패키지 만들기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8B514AD6-A098-49AD-B178-5CD3052C8033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612648" y="1797966"/>
            <a:ext cx="8153400" cy="2235609"/>
          </a:xfr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F3D753F-A080-426E-8531-7CCE58C398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648" y="4319587"/>
            <a:ext cx="7437658" cy="1855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78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0EDF89-E456-478F-80CD-A95D95C62E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소스 파일과 클래스 파일의 위치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6EBBDBFF-22DA-4A64-B4EF-5B94BD6B049C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675528" y="1779342"/>
            <a:ext cx="8153400" cy="1519822"/>
          </a:xfr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99C1A60-D325-4A44-AAD3-AF4257E77A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528" y="3362044"/>
            <a:ext cx="8153400" cy="1421481"/>
          </a:xfrm>
          <a:prstGeom prst="rect">
            <a:avLst/>
          </a:prstGeom>
        </p:spPr>
      </p:pic>
      <p:sp>
        <p:nvSpPr>
          <p:cNvPr id="8" name="말풍선: 모서리가 둥근 사각형 7">
            <a:extLst>
              <a:ext uri="{FF2B5EF4-FFF2-40B4-BE49-F238E27FC236}">
                <a16:creationId xmlns:a16="http://schemas.microsoft.com/office/drawing/2014/main" id="{5FC8599C-C6FF-4C22-841E-0153D229A6DF}"/>
              </a:ext>
            </a:extLst>
          </p:cNvPr>
          <p:cNvSpPr/>
          <p:nvPr/>
        </p:nvSpPr>
        <p:spPr>
          <a:xfrm>
            <a:off x="4312070" y="4993340"/>
            <a:ext cx="3863788" cy="1362635"/>
          </a:xfrm>
          <a:prstGeom prst="wedgeRoundRectCallout">
            <a:avLst>
              <a:gd name="adj1" fmla="val -89973"/>
              <a:gd name="adj2" fmla="val -11786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굴림" panose="020B0600000101010101" pitchFamily="50" charset="-127"/>
                <a:ea typeface="굴림" panose="020B0600000101010101" pitchFamily="50" charset="-127"/>
              </a:rPr>
              <a:t>패키지 구조를 반영하여 디렉토리를 만든다</a:t>
            </a:r>
            <a:r>
              <a:rPr lang="en-US" altLang="ko-KR" sz="1400" dirty="0">
                <a:latin typeface="굴림" panose="020B0600000101010101" pitchFamily="50" charset="-127"/>
                <a:ea typeface="굴림" panose="020B0600000101010101" pitchFamily="50" charset="-127"/>
              </a:rPr>
              <a:t>. </a:t>
            </a:r>
            <a:endParaRPr lang="ko-KR" altLang="en-US" sz="1400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61384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2026A2-1A14-4F94-AC29-74C8D2278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중간점검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21EEC1F3-8D15-4909-BB67-BD469A0BD2F6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612648" y="1783900"/>
            <a:ext cx="8153400" cy="1887224"/>
          </a:xfrm>
        </p:spPr>
      </p:pic>
    </p:spTree>
    <p:extLst>
      <p:ext uri="{BB962C8B-B14F-4D97-AF65-F5344CB8AC3E}">
        <p14:creationId xmlns:p14="http://schemas.microsoft.com/office/powerpoint/2010/main" val="28832990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7DA104-5EBF-408A-8235-F1D320A3C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패키지 사용하기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A640C18-58D2-406F-94E4-0AFCAED112F1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342900" indent="-342900">
              <a:buSzPct val="100000"/>
              <a:buFont typeface="+mj-lt"/>
              <a:buAutoNum type="arabicPeriod"/>
            </a:pPr>
            <a:r>
              <a:rPr lang="ko-KR" altLang="en-US" dirty="0"/>
              <a:t>완전한 이름으로 참조한다</a:t>
            </a:r>
            <a:r>
              <a:rPr lang="en-US" altLang="ko-KR" dirty="0"/>
              <a:t>. </a:t>
            </a:r>
            <a:r>
              <a:rPr lang="ko-KR" altLang="en-US" dirty="0"/>
              <a:t>완전한 이름이란 패키지 이름이 클래스 앞에 붙은 것이다</a:t>
            </a:r>
            <a:r>
              <a:rPr lang="en-US" altLang="ko-KR" dirty="0"/>
              <a:t>.</a:t>
            </a:r>
          </a:p>
          <a:p>
            <a:pPr marL="342900" indent="-342900">
              <a:buSzPct val="100000"/>
              <a:buFont typeface="+mj-lt"/>
              <a:buAutoNum type="arabicPeriod"/>
            </a:pPr>
            <a:r>
              <a:rPr lang="ko-KR" altLang="en-US" dirty="0"/>
              <a:t>패키지 안에서 우리가 원하는 클래스만을 포함한다</a:t>
            </a:r>
            <a:r>
              <a:rPr lang="en-US" altLang="ko-KR" dirty="0"/>
              <a:t>.</a:t>
            </a:r>
          </a:p>
          <a:p>
            <a:pPr marL="342900" indent="-342900">
              <a:buSzPct val="100000"/>
              <a:buFont typeface="+mj-lt"/>
              <a:buAutoNum type="arabicPeriod"/>
            </a:pPr>
            <a:r>
              <a:rPr lang="ko-KR" altLang="en-US" dirty="0"/>
              <a:t>패키지 안의 모든 클래스를 포함한다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7482D9A-155E-4F0E-8D8D-B65EAA13CE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0" y="3658720"/>
            <a:ext cx="5715000" cy="224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2493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CA1003-DDE1-45E3-A4E6-86C88EE0A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완전한 이름으로 참조하는 방법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6EB58E3-2072-469C-9C4A-4A7150063FB1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외부 패키지에 있는 클래스를 사용하려면 원칙적으로 앞에 패키지를 붙인 정식 클래스 이름을 써주어야 한다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FBA5537-AEC2-4974-AF1E-AFCAED3CD0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804" y="2522444"/>
            <a:ext cx="7227514" cy="534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4523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D1B773-3C20-4A06-8D99-B4F12D364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원하는 패키지 멤버만을 포함하는 방법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6CAE464-F225-4050-9832-EA72D7E9EB6D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외부 패키지의 특정한 멤버를 </a:t>
            </a:r>
            <a:r>
              <a:rPr lang="en-US" altLang="ko-KR" dirty="0"/>
              <a:t>import</a:t>
            </a:r>
            <a:r>
              <a:rPr lang="ko-KR" altLang="en-US" dirty="0"/>
              <a:t>하려면 다음과 같은 문장을 사용한다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95CFAA8-7ED5-4973-A0E0-08AF0B1E0E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690" y="2290483"/>
            <a:ext cx="7462557" cy="52483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6A394A3-5777-41F9-B496-212171C0C2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690" y="2995300"/>
            <a:ext cx="7462557" cy="572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4605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E426A8-5F1B-4170-B926-B43BDDF57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전체 패키지를 포함하는 방법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761CBD3-E887-47D0-B433-F98174D922E6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하나의 패키지 안에 포함된 모든 클래스를 포함하려면 다음과 같이 별표 문자</a:t>
            </a:r>
            <a:r>
              <a:rPr lang="en-US" altLang="ko-KR" dirty="0"/>
              <a:t>(*)</a:t>
            </a:r>
            <a:r>
              <a:rPr lang="ko-KR" altLang="en-US" dirty="0"/>
              <a:t>를 사용하면 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4E12228-51D3-4F4A-85BF-0B53D62F0B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347" y="2338387"/>
            <a:ext cx="7056065" cy="53209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45F2547-4BCB-4399-BBA2-B4468352CE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0186" y="3143250"/>
            <a:ext cx="7056066" cy="464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9955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AFC0AA-F445-4214-AC8F-F4301DDA2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계층 구조의 패키지 포함하기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1EC4DC6-ACC7-4C36-B266-F093F9787235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예를 들어서 </a:t>
            </a:r>
            <a:r>
              <a:rPr lang="en-US" altLang="ko-KR" dirty="0"/>
              <a:t>java.awt.*</a:t>
            </a:r>
            <a:r>
              <a:rPr lang="ko-KR" altLang="en-US" dirty="0"/>
              <a:t>를 포함시키면 </a:t>
            </a:r>
            <a:r>
              <a:rPr lang="en-US" altLang="ko-KR" dirty="0" err="1"/>
              <a:t>java.awt</a:t>
            </a:r>
            <a:r>
              <a:rPr lang="en-US" altLang="ko-KR" dirty="0"/>
              <a:t> </a:t>
            </a:r>
            <a:r>
              <a:rPr lang="ko-KR" altLang="en-US" dirty="0"/>
              <a:t>아래에 있는 패키지</a:t>
            </a:r>
            <a:r>
              <a:rPr lang="en-US" altLang="ko-KR" dirty="0"/>
              <a:t>, </a:t>
            </a:r>
            <a:r>
              <a:rPr lang="ko-KR" altLang="en-US" dirty="0"/>
              <a:t>즉 </a:t>
            </a:r>
            <a:r>
              <a:rPr lang="en-US" altLang="ko-KR" dirty="0" err="1"/>
              <a:t>java.awt.font</a:t>
            </a:r>
            <a:r>
              <a:rPr lang="ko-KR" altLang="en-US" dirty="0"/>
              <a:t>와 같은 패키지가 자동으로 포함될 거라고 생각하기 쉽다</a:t>
            </a:r>
            <a:r>
              <a:rPr lang="en-US" altLang="ko-KR" dirty="0"/>
              <a:t>. </a:t>
            </a:r>
            <a:r>
              <a:rPr lang="ko-KR" altLang="en-US" dirty="0"/>
              <a:t>그러나 </a:t>
            </a:r>
            <a:r>
              <a:rPr lang="en-US" altLang="ko-KR" dirty="0" err="1"/>
              <a:t>java.awt.font</a:t>
            </a:r>
            <a:r>
              <a:rPr lang="en-US" altLang="ko-KR" dirty="0"/>
              <a:t> </a:t>
            </a:r>
            <a:r>
              <a:rPr lang="ko-KR" altLang="en-US" dirty="0"/>
              <a:t>패키지는 자동으로 포함되지 않는다</a:t>
            </a:r>
            <a:r>
              <a:rPr lang="en-US" altLang="ko-KR" dirty="0"/>
              <a:t>. </a:t>
            </a:r>
            <a:r>
              <a:rPr lang="ko-KR" altLang="en-US" dirty="0"/>
              <a:t>다음과 같이 별도로 포함하여야 한다</a:t>
            </a:r>
            <a:r>
              <a:rPr lang="en-US" altLang="ko-KR" dirty="0"/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5D06276-FADC-4CF7-994A-EEFFE966D6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971" y="3142689"/>
            <a:ext cx="7401205" cy="77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6031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BC744B-F697-44A0-BF1F-72ACEAA122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</a:t>
            </a:r>
            <a:r>
              <a:rPr lang="en-US" altLang="ko-KR" dirty="0"/>
              <a:t>: </a:t>
            </a:r>
            <a:r>
              <a:rPr lang="ko-KR" altLang="en-US" dirty="0"/>
              <a:t>이클립스로 패키지 만들고 사용하기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7ED1DB90-CE7A-4843-BAA0-C43F074F0976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495300" y="1887557"/>
            <a:ext cx="8153400" cy="1984709"/>
          </a:xfrm>
        </p:spPr>
      </p:pic>
    </p:spTree>
    <p:extLst>
      <p:ext uri="{BB962C8B-B14F-4D97-AF65-F5344CB8AC3E}">
        <p14:creationId xmlns:p14="http://schemas.microsoft.com/office/powerpoint/2010/main" val="26000952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F53F50-CCEC-406F-8944-97BC85DE8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</a:t>
            </a:r>
            <a:r>
              <a:rPr lang="ko-KR" altLang="en-US" dirty="0"/>
              <a:t>장의 목표</a:t>
            </a: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E7FB3142-A710-46D8-BA60-277BFF71C08F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327150" y="1662112"/>
            <a:ext cx="6724650" cy="4371975"/>
          </a:xfrm>
        </p:spPr>
      </p:pic>
    </p:spTree>
    <p:extLst>
      <p:ext uri="{BB962C8B-B14F-4D97-AF65-F5344CB8AC3E}">
        <p14:creationId xmlns:p14="http://schemas.microsoft.com/office/powerpoint/2010/main" val="20594729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BC744B-F697-44A0-BF1F-72ACEAA122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</a:t>
            </a:r>
            <a:r>
              <a:rPr lang="en-US" altLang="ko-KR" dirty="0"/>
              <a:t>: </a:t>
            </a:r>
            <a:r>
              <a:rPr lang="ko-KR" altLang="en-US" dirty="0"/>
              <a:t>이클립스로 패키지 만들고 사용하기</a:t>
            </a: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976F6069-E6D9-4669-BD16-6088545F3756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971363" y="1663340"/>
            <a:ext cx="6953437" cy="2809004"/>
          </a:xfr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4B6703F-1F71-417C-A911-0749F1B7EC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8034" y="4472344"/>
            <a:ext cx="6827931" cy="1808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4898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BC744B-F697-44A0-BF1F-72ACEAA122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</a:t>
            </a:r>
            <a:r>
              <a:rPr lang="en-US" altLang="ko-KR" dirty="0"/>
              <a:t>: </a:t>
            </a:r>
            <a:r>
              <a:rPr lang="ko-KR" altLang="en-US" dirty="0"/>
              <a:t>이클립스로 패키지 만들고 사용하기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0DEEE78F-0397-42A0-A4BA-C2A88343FA81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078939" y="1621905"/>
            <a:ext cx="6639672" cy="2851939"/>
          </a:xfrm>
        </p:spPr>
      </p:pic>
    </p:spTree>
    <p:extLst>
      <p:ext uri="{BB962C8B-B14F-4D97-AF65-F5344CB8AC3E}">
        <p14:creationId xmlns:p14="http://schemas.microsoft.com/office/powerpoint/2010/main" val="6758753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714D4A-7473-4E95-AA96-F0D95AC543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중간점검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899EDF92-A01C-427F-8557-7E3A2F426D74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495300" y="1715464"/>
            <a:ext cx="8153400" cy="1306920"/>
          </a:xfrm>
        </p:spPr>
      </p:pic>
    </p:spTree>
    <p:extLst>
      <p:ext uri="{BB962C8B-B14F-4D97-AF65-F5344CB8AC3E}">
        <p14:creationId xmlns:p14="http://schemas.microsoft.com/office/powerpoint/2010/main" val="42838789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E099C6-A2E3-484A-87E3-DCAA82A4C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클래스 파일은 언제 </a:t>
            </a:r>
            <a:r>
              <a:rPr lang="ko-KR" altLang="en-US" dirty="0" err="1"/>
              <a:t>로드될까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9705FF-8ACA-4127-A285-4AF1222142B5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자바 소스 파일</a:t>
            </a:r>
            <a:r>
              <a:rPr lang="en-US" altLang="ko-KR" dirty="0"/>
              <a:t>(</a:t>
            </a:r>
            <a:r>
              <a:rPr lang="ko-KR" altLang="en-US" dirty="0"/>
              <a:t>확장자 </a:t>
            </a:r>
            <a:r>
              <a:rPr lang="en-US" altLang="ko-KR" dirty="0"/>
              <a:t>.java)</a:t>
            </a:r>
            <a:r>
              <a:rPr lang="ko-KR" altLang="en-US" dirty="0"/>
              <a:t>이 </a:t>
            </a:r>
            <a:r>
              <a:rPr lang="ko-KR" altLang="en-US" dirty="0" err="1"/>
              <a:t>컴파일되면</a:t>
            </a:r>
            <a:r>
              <a:rPr lang="ko-KR" altLang="en-US" dirty="0"/>
              <a:t> </a:t>
            </a:r>
            <a:r>
              <a:rPr lang="en-US" altLang="ko-KR" dirty="0"/>
              <a:t>.class </a:t>
            </a:r>
            <a:r>
              <a:rPr lang="ko-KR" altLang="en-US" dirty="0"/>
              <a:t>확장자를 가지는 클래스 파일로 변환되고 파일 시스템에 저장된다</a:t>
            </a:r>
            <a:r>
              <a:rPr lang="en-US" altLang="ko-KR" dirty="0"/>
              <a:t>. </a:t>
            </a:r>
            <a:r>
              <a:rPr lang="ko-KR" altLang="en-US" dirty="0"/>
              <a:t>클래스 파일은 자바 가상 기계</a:t>
            </a:r>
            <a:r>
              <a:rPr lang="en-US" altLang="ko-KR" dirty="0"/>
              <a:t>(JVM)</a:t>
            </a:r>
            <a:r>
              <a:rPr lang="ko-KR" altLang="en-US" dirty="0"/>
              <a:t>에 의하여 </a:t>
            </a:r>
            <a:r>
              <a:rPr lang="ko-KR" altLang="en-US" dirty="0" err="1"/>
              <a:t>로드된다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pPr lvl="1"/>
            <a:r>
              <a:rPr lang="ko-KR" altLang="en-US" dirty="0"/>
              <a:t>클래스 파일은 요청 시 </a:t>
            </a:r>
            <a:r>
              <a:rPr lang="en-US" altLang="ko-KR" dirty="0"/>
              <a:t>JVM</a:t>
            </a:r>
            <a:r>
              <a:rPr lang="ko-KR" altLang="en-US" dirty="0"/>
              <a:t>에 </a:t>
            </a:r>
            <a:r>
              <a:rPr lang="ko-KR" altLang="en-US" dirty="0" err="1"/>
              <a:t>로드된다</a:t>
            </a:r>
            <a:r>
              <a:rPr lang="en-US" altLang="ko-KR" dirty="0"/>
              <a:t>. </a:t>
            </a:r>
            <a:r>
              <a:rPr lang="ko-KR" altLang="en-US" dirty="0"/>
              <a:t>이것이 기본적인 방법으로 지연 클래스 로드</a:t>
            </a:r>
            <a:r>
              <a:rPr lang="en-US" altLang="ko-KR" dirty="0"/>
              <a:t>(Lazy Class Loading)</a:t>
            </a:r>
            <a:r>
              <a:rPr lang="ko-KR" altLang="en-US" dirty="0"/>
              <a:t>이라고도 한다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애플리케이션 코드를 구성하는 기본적인 클래스 파일은 시작 시 </a:t>
            </a:r>
            <a:r>
              <a:rPr lang="ko-KR" altLang="en-US" dirty="0" err="1"/>
              <a:t>로드된다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102098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E099C6-A2E3-484A-87E3-DCAA82A4C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간단한 예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9705FF-8ACA-4127-A285-4AF1222142B5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기본적인 방법은 지연 클래스 로드이다</a:t>
            </a:r>
            <a:r>
              <a:rPr lang="en-US" altLang="ko-KR" dirty="0"/>
              <a:t>. </a:t>
            </a:r>
            <a:r>
              <a:rPr lang="ko-KR" altLang="en-US" dirty="0"/>
              <a:t>이 방법의 가장 큰 장점은 가상 </a:t>
            </a:r>
            <a:r>
              <a:rPr lang="ko-KR" altLang="en-US" dirty="0" err="1"/>
              <a:t>머신의</a:t>
            </a:r>
            <a:r>
              <a:rPr lang="ko-KR" altLang="en-US" dirty="0"/>
              <a:t> 메모리를 </a:t>
            </a:r>
            <a:r>
              <a:rPr lang="ko-KR" altLang="en-US" dirty="0" err="1"/>
              <a:t>절약할수</a:t>
            </a:r>
            <a:r>
              <a:rPr lang="ko-KR" altLang="en-US" dirty="0"/>
              <a:t> 있다는 것이다</a:t>
            </a:r>
            <a:r>
              <a:rPr lang="en-US" altLang="ko-KR" dirty="0"/>
              <a:t>. </a:t>
            </a:r>
            <a:r>
              <a:rPr lang="ko-KR" altLang="en-US" dirty="0"/>
              <a:t>예를 들어서 사용자 프로그램에 다음과 같은 코드 섹션이 있다고 가정하자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algn="l"/>
            <a:r>
              <a:rPr lang="ko-KR" altLang="en-US" sz="1800" b="0" i="0" u="none" strike="noStrike" baseline="0" dirty="0">
                <a:latin typeface="YDVYMjOStd125"/>
              </a:rPr>
              <a:t>위의 코드에서 </a:t>
            </a:r>
            <a:r>
              <a:rPr lang="en-US" altLang="ko-KR" sz="1800" b="0" i="0" u="none" strike="noStrike" baseline="0" dirty="0">
                <a:latin typeface="MinionPro-Regular"/>
              </a:rPr>
              <a:t>result</a:t>
            </a:r>
            <a:r>
              <a:rPr lang="ko-KR" altLang="en-US" sz="1800" b="0" i="0" u="none" strike="noStrike" baseline="0" dirty="0">
                <a:latin typeface="YDVYMjOStd125"/>
              </a:rPr>
              <a:t>이 </a:t>
            </a:r>
            <a:r>
              <a:rPr lang="en-US" altLang="ko-KR" sz="1800" b="0" i="0" u="none" strike="noStrike" baseline="0" dirty="0">
                <a:latin typeface="MinionPro-Regular"/>
              </a:rPr>
              <a:t>null</a:t>
            </a:r>
            <a:r>
              <a:rPr lang="ko-KR" altLang="en-US" sz="1800" b="0" i="0" u="none" strike="noStrike" baseline="0" dirty="0">
                <a:latin typeface="YDVYMjOStd125"/>
              </a:rPr>
              <a:t>이면 내부의 코드 블록은 절대 실행되지 않는다</a:t>
            </a:r>
            <a:r>
              <a:rPr lang="en-US" altLang="ko-KR" sz="1800" b="0" i="0" u="none" strike="noStrike" baseline="0" dirty="0">
                <a:latin typeface="MinionPro-Regular"/>
              </a:rPr>
              <a:t>. </a:t>
            </a:r>
            <a:r>
              <a:rPr lang="ko-KR" altLang="en-US" sz="1800" b="0" i="0" u="none" strike="noStrike" baseline="0" dirty="0">
                <a:latin typeface="YDVYMjOStd125"/>
              </a:rPr>
              <a:t>이러한 상황에서 가상 기계는 </a:t>
            </a:r>
            <a:r>
              <a:rPr lang="en-US" altLang="ko-KR" sz="1800" b="0" i="0" u="none" strike="noStrike" baseline="0" dirty="0" err="1">
                <a:latin typeface="MinionPro-Regular"/>
              </a:rPr>
              <a:t>MyClass</a:t>
            </a:r>
            <a:r>
              <a:rPr lang="ko-KR" altLang="en-US" sz="1800" b="0" i="0" u="none" strike="noStrike" baseline="0" dirty="0">
                <a:latin typeface="YDVYMjOStd125"/>
              </a:rPr>
              <a:t>를 메모리에 </a:t>
            </a:r>
            <a:r>
              <a:rPr lang="ko-KR" altLang="en-US" sz="1800" b="0" i="0" u="none" strike="noStrike" baseline="0" dirty="0" err="1">
                <a:latin typeface="YDVYMjOStd125"/>
              </a:rPr>
              <a:t>로드하지</a:t>
            </a:r>
            <a:r>
              <a:rPr lang="ko-KR" altLang="en-US" sz="1800" b="0" i="0" u="none" strike="noStrike" baseline="0" dirty="0">
                <a:latin typeface="YDVYMjOStd125"/>
              </a:rPr>
              <a:t> 않는다</a:t>
            </a:r>
            <a:r>
              <a:rPr lang="en-US" altLang="ko-KR" sz="1800" b="0" i="0" u="none" strike="noStrike" baseline="0" dirty="0">
                <a:latin typeface="YDVYMjOStd125"/>
              </a:rPr>
              <a:t>.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4E6F241-7656-4E96-B813-EB36076ABC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4547" y="2662237"/>
            <a:ext cx="6676465" cy="1168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6348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22B54E-6C93-49A9-94EA-03FF706F7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자바 가상 기계가 클래스를 찾는 순서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70A13E3-CCDF-4DB4-B236-150E6199948C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342900" indent="-342900">
              <a:buSzPct val="100000"/>
              <a:buFont typeface="+mj-lt"/>
              <a:buAutoNum type="arabicPeriod"/>
            </a:pPr>
            <a:r>
              <a:rPr lang="ko-KR" altLang="en-US" dirty="0"/>
              <a:t>부트스트랩 클래스 </a:t>
            </a:r>
            <a:r>
              <a:rPr lang="en-US" altLang="ko-KR" dirty="0"/>
              <a:t>- </a:t>
            </a:r>
            <a:r>
              <a:rPr lang="ko-KR" altLang="en-US" dirty="0"/>
              <a:t>자바 플랫폼을 구성하는 핵심적인 클래스이다</a:t>
            </a:r>
            <a:r>
              <a:rPr lang="en-US" altLang="ko-KR" dirty="0"/>
              <a:t>. </a:t>
            </a:r>
            <a:r>
              <a:rPr lang="ko-KR" altLang="en-US" dirty="0"/>
              <a:t>디렉터리 </a:t>
            </a:r>
            <a:r>
              <a:rPr lang="en-US" altLang="ko-KR" dirty="0" err="1"/>
              <a:t>jre</a:t>
            </a:r>
            <a:r>
              <a:rPr lang="en-US" altLang="ko-KR" dirty="0"/>
              <a:t>/lib</a:t>
            </a:r>
            <a:r>
              <a:rPr lang="ko-KR" altLang="en-US" dirty="0"/>
              <a:t>에 있는 </a:t>
            </a:r>
            <a:r>
              <a:rPr lang="en-US" altLang="ko-KR" dirty="0"/>
              <a:t>rt.jar </a:t>
            </a:r>
            <a:r>
              <a:rPr lang="ko-KR" altLang="en-US" dirty="0"/>
              <a:t>및 기타 여러 </a:t>
            </a:r>
            <a:r>
              <a:rPr lang="en-US" altLang="ko-KR" dirty="0"/>
              <a:t>jar </a:t>
            </a:r>
            <a:r>
              <a:rPr lang="ko-KR" altLang="en-US" dirty="0"/>
              <a:t>파일이다</a:t>
            </a:r>
            <a:r>
              <a:rPr lang="en-US" altLang="ko-KR" dirty="0"/>
              <a:t>. Java 9</a:t>
            </a:r>
            <a:r>
              <a:rPr lang="ko-KR" altLang="en-US" dirty="0"/>
              <a:t>부터는 </a:t>
            </a:r>
            <a:r>
              <a:rPr lang="ko-KR" altLang="en-US" dirty="0" err="1"/>
              <a:t>모듈화되어</a:t>
            </a:r>
            <a:r>
              <a:rPr lang="ko-KR" altLang="en-US" dirty="0"/>
              <a:t> 있는 </a:t>
            </a:r>
            <a:r>
              <a:rPr lang="en-US" altLang="ko-KR" dirty="0" err="1"/>
              <a:t>jmods</a:t>
            </a:r>
            <a:r>
              <a:rPr lang="en-US" altLang="ko-KR" dirty="0"/>
              <a:t> </a:t>
            </a:r>
            <a:r>
              <a:rPr lang="ko-KR" altLang="en-US" dirty="0"/>
              <a:t>파일들이 </a:t>
            </a:r>
            <a:r>
              <a:rPr lang="ko-KR" altLang="en-US" dirty="0" err="1"/>
              <a:t>로드된다</a:t>
            </a:r>
            <a:r>
              <a:rPr lang="en-US" altLang="ko-KR" dirty="0"/>
              <a:t>.</a:t>
            </a:r>
          </a:p>
          <a:p>
            <a:pPr marL="342900" indent="-342900">
              <a:buSzPct val="100000"/>
              <a:buFont typeface="+mj-lt"/>
              <a:buAutoNum type="arabicPeriod"/>
            </a:pPr>
            <a:r>
              <a:rPr lang="ko-KR" altLang="en-US" dirty="0"/>
              <a:t>확장 클래스 </a:t>
            </a:r>
            <a:r>
              <a:rPr lang="en-US" altLang="ko-KR" dirty="0"/>
              <a:t>- </a:t>
            </a:r>
            <a:r>
              <a:rPr lang="ko-KR" altLang="en-US" dirty="0"/>
              <a:t>자바 확장 메커니즘을 사용하는 클래스이다</a:t>
            </a:r>
            <a:r>
              <a:rPr lang="en-US" altLang="ko-KR" dirty="0"/>
              <a:t>. </a:t>
            </a:r>
            <a:r>
              <a:rPr lang="ko-KR" altLang="en-US" dirty="0"/>
              <a:t>이들은 확장 디렉터리에 있는 </a:t>
            </a:r>
            <a:r>
              <a:rPr lang="en-US" altLang="ko-KR" dirty="0"/>
              <a:t>jar </a:t>
            </a:r>
            <a:r>
              <a:rPr lang="ko-KR" altLang="en-US" dirty="0"/>
              <a:t>파일들이다</a:t>
            </a:r>
            <a:r>
              <a:rPr lang="en-US" altLang="ko-KR" dirty="0"/>
              <a:t>. </a:t>
            </a:r>
            <a:r>
              <a:rPr lang="ko-KR" altLang="en-US" dirty="0"/>
              <a:t>디렉터리 </a:t>
            </a:r>
            <a:r>
              <a:rPr lang="en-US" altLang="ko-KR" dirty="0" err="1"/>
              <a:t>jre</a:t>
            </a:r>
            <a:r>
              <a:rPr lang="en-US" altLang="ko-KR" dirty="0"/>
              <a:t>/lib/</a:t>
            </a:r>
            <a:r>
              <a:rPr lang="en-US" altLang="ko-KR" dirty="0" err="1"/>
              <a:t>ext</a:t>
            </a:r>
            <a:r>
              <a:rPr lang="ko-KR" altLang="en-US" dirty="0"/>
              <a:t>의 모든 </a:t>
            </a:r>
            <a:r>
              <a:rPr lang="en-US" altLang="ko-KR" dirty="0"/>
              <a:t>jar </a:t>
            </a:r>
            <a:r>
              <a:rPr lang="ko-KR" altLang="en-US" dirty="0"/>
              <a:t>파일은 확장으로 간주되며 </a:t>
            </a:r>
            <a:r>
              <a:rPr lang="ko-KR" altLang="en-US" dirty="0" err="1"/>
              <a:t>로드된다</a:t>
            </a:r>
            <a:r>
              <a:rPr lang="en-US" altLang="ko-KR" dirty="0"/>
              <a:t>.</a:t>
            </a:r>
          </a:p>
          <a:p>
            <a:pPr marL="342900" indent="-342900">
              <a:buSzPct val="100000"/>
              <a:buFont typeface="+mj-lt"/>
              <a:buAutoNum type="arabicPeriod"/>
            </a:pPr>
            <a:r>
              <a:rPr lang="ko-KR" altLang="en-US" sz="1800" b="0" i="0" u="none" strike="noStrike" baseline="0" dirty="0">
                <a:latin typeface="YDVYMjOStd125"/>
              </a:rPr>
              <a:t>사용자 클래스 </a:t>
            </a:r>
            <a:r>
              <a:rPr lang="en-US" altLang="ko-KR" sz="1800" b="0" i="0" u="none" strike="noStrike" baseline="0" dirty="0">
                <a:latin typeface="MinionPro-Regular"/>
              </a:rPr>
              <a:t>- </a:t>
            </a:r>
            <a:r>
              <a:rPr lang="ko-KR" altLang="en-US" sz="1800" b="0" i="0" u="none" strike="noStrike" baseline="0" dirty="0">
                <a:latin typeface="YDVYMjOStd125"/>
              </a:rPr>
              <a:t>확장 메커니즘을 활용하지 않는 개발자 및 타사에서 정의한 클래스이다</a:t>
            </a:r>
            <a:r>
              <a:rPr lang="en-US" altLang="ko-KR" sz="1800" b="0" i="0" u="none" strike="noStrike" baseline="0" dirty="0">
                <a:latin typeface="MinionPro-Regular"/>
              </a:rPr>
              <a:t>. </a:t>
            </a:r>
            <a:r>
              <a:rPr lang="ko-KR" altLang="en-US" sz="1800" b="0" i="0" u="none" strike="noStrike" baseline="0" dirty="0">
                <a:latin typeface="YDVYMjOStd125"/>
              </a:rPr>
              <a:t>가상 머신 명령줄에서 </a:t>
            </a:r>
            <a:r>
              <a:rPr lang="en-US" altLang="ko-KR" sz="1800" b="0" i="0" u="none" strike="noStrike" baseline="0" dirty="0">
                <a:latin typeface="MinionPro-Regular"/>
              </a:rPr>
              <a:t>-</a:t>
            </a:r>
            <a:r>
              <a:rPr lang="en-US" altLang="ko-KR" sz="1800" b="0" i="0" u="none" strike="noStrike" baseline="0" dirty="0" err="1">
                <a:latin typeface="MinionPro-Regular"/>
              </a:rPr>
              <a:t>classpath</a:t>
            </a:r>
            <a:r>
              <a:rPr lang="en-US" altLang="ko-KR" sz="1800" b="0" i="0" u="none" strike="noStrike" baseline="0" dirty="0">
                <a:latin typeface="MinionPro-Regular"/>
              </a:rPr>
              <a:t> </a:t>
            </a:r>
            <a:r>
              <a:rPr lang="ko-KR" altLang="en-US" sz="1800" b="0" i="0" u="none" strike="noStrike" baseline="0" dirty="0">
                <a:latin typeface="YDVYMjOStd125"/>
              </a:rPr>
              <a:t>옵션을 사용하거나 </a:t>
            </a:r>
            <a:r>
              <a:rPr lang="en-US" altLang="ko-KR" sz="1800" b="0" i="0" u="none" strike="noStrike" baseline="0" dirty="0">
                <a:latin typeface="MinionPro-Regular"/>
              </a:rPr>
              <a:t>CLASSPATH </a:t>
            </a:r>
            <a:r>
              <a:rPr lang="ko-KR" altLang="en-US" sz="1800" b="0" i="0" u="none" strike="noStrike" baseline="0" dirty="0">
                <a:latin typeface="YDVYMjOStd125"/>
              </a:rPr>
              <a:t>환경 변수를 사용하여 이러한 클래스의 위치를 식별한다</a:t>
            </a:r>
            <a:r>
              <a:rPr lang="en-US" altLang="ko-KR" sz="1800" b="0" i="0" u="none" strike="noStrike" baseline="0" dirty="0">
                <a:latin typeface="MinionPro-Regular"/>
              </a:rPr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018268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E6581A-9644-405B-AF25-E6C7C40BC1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가상 기계가 클래스를 찾는 </a:t>
            </a:r>
            <a:r>
              <a:rPr lang="en-US" altLang="ko-KR" dirty="0"/>
              <a:t>3</a:t>
            </a:r>
            <a:r>
              <a:rPr lang="ko-KR" altLang="en-US" dirty="0"/>
              <a:t>가지의 방법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A30972D-084B-4E28-9F9F-AB7F216A9BD8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marL="342900" indent="-342900">
              <a:buClr>
                <a:srgbClr val="F6923C"/>
              </a:buClr>
              <a:buSzPct val="100000"/>
              <a:buFont typeface="+mj-lt"/>
              <a:buAutoNum type="arabicPeriod"/>
            </a:pPr>
            <a:r>
              <a:rPr lang="ko-KR" altLang="en-US" dirty="0"/>
              <a:t>첫 번째로 가상 기계는 현재 디렉터리부터 찾는다</a:t>
            </a:r>
            <a:r>
              <a:rPr lang="en-US" altLang="ko-KR" dirty="0"/>
              <a:t>. </a:t>
            </a:r>
          </a:p>
          <a:p>
            <a:pPr marL="342900" indent="-342900">
              <a:buClr>
                <a:srgbClr val="F6923C"/>
              </a:buClr>
              <a:buSzPct val="100000"/>
              <a:buFont typeface="+mj-lt"/>
              <a:buAutoNum type="arabicPeriod"/>
            </a:pPr>
            <a:r>
              <a:rPr lang="ko-KR" altLang="en-US" dirty="0"/>
              <a:t>일반적으로는 환경 변수인 </a:t>
            </a:r>
            <a:r>
              <a:rPr lang="en-US" altLang="ko-KR" dirty="0"/>
              <a:t>CLASSPATH</a:t>
            </a:r>
            <a:r>
              <a:rPr lang="ko-KR" altLang="en-US" dirty="0"/>
              <a:t>에 설정된 디렉터리에서 찾는다</a:t>
            </a:r>
            <a:r>
              <a:rPr lang="en-US" altLang="ko-KR" dirty="0"/>
              <a:t>. CLASSPATH </a:t>
            </a:r>
            <a:r>
              <a:rPr lang="ko-KR" altLang="en-US" dirty="0"/>
              <a:t>변수를 설정하려면 명령 프롬프트에서 다음과 같은 명령어를 사용한다</a:t>
            </a:r>
            <a:r>
              <a:rPr lang="en-US" altLang="ko-KR" dirty="0"/>
              <a:t>.</a:t>
            </a:r>
          </a:p>
          <a:p>
            <a:pPr marL="365760" lvl="1" indent="0">
              <a:buClr>
                <a:srgbClr val="C00000"/>
              </a:buClr>
              <a:buNone/>
            </a:pPr>
            <a:r>
              <a:rPr lang="en-US" altLang="ko-KR" dirty="0"/>
              <a:t>	C:\&gt; set CLASSPATH=C:\</a:t>
            </a:r>
            <a:r>
              <a:rPr lang="en-US" altLang="ko-KR" dirty="0" err="1"/>
              <a:t>classes;C</a:t>
            </a:r>
            <a:r>
              <a:rPr lang="en-US" altLang="ko-KR" dirty="0"/>
              <a:t>:\lib;.</a:t>
            </a:r>
          </a:p>
          <a:p>
            <a:pPr marL="342900" indent="-342900">
              <a:buClr>
                <a:srgbClr val="C00000"/>
              </a:buClr>
              <a:buSzPct val="100000"/>
              <a:buFont typeface="+mj-lt"/>
              <a:buAutoNum type="arabicPeriod"/>
            </a:pPr>
            <a:r>
              <a:rPr lang="ko-KR" altLang="en-US" dirty="0"/>
              <a:t>가상 </a:t>
            </a:r>
            <a:r>
              <a:rPr lang="ko-KR" altLang="en-US" dirty="0" err="1"/>
              <a:t>머신을</a:t>
            </a:r>
            <a:r>
              <a:rPr lang="ko-KR" altLang="en-US" dirty="0"/>
              <a:t> 실행할 때 옵션 </a:t>
            </a:r>
            <a:r>
              <a:rPr lang="en-US" altLang="ko-KR" dirty="0"/>
              <a:t>–</a:t>
            </a:r>
            <a:r>
              <a:rPr lang="en-US" altLang="ko-KR" dirty="0" err="1"/>
              <a:t>classpath</a:t>
            </a:r>
            <a:r>
              <a:rPr lang="ko-KR" altLang="en-US" dirty="0"/>
              <a:t>를 사용할 수 있다</a:t>
            </a:r>
            <a:r>
              <a:rPr lang="en-US" altLang="ko-KR" dirty="0"/>
              <a:t>. </a:t>
            </a:r>
            <a:r>
              <a:rPr lang="ko-KR" altLang="en-US" dirty="0"/>
              <a:t>즉 가상 </a:t>
            </a:r>
            <a:r>
              <a:rPr lang="ko-KR" altLang="en-US" dirty="0" err="1"/>
              <a:t>머신을</a:t>
            </a:r>
            <a:r>
              <a:rPr lang="ko-KR" altLang="en-US" dirty="0"/>
              <a:t> 실행할 때</a:t>
            </a:r>
            <a:r>
              <a:rPr lang="en-US" altLang="ko-KR" dirty="0"/>
              <a:t>, </a:t>
            </a:r>
            <a:r>
              <a:rPr lang="ko-KR" altLang="en-US" dirty="0"/>
              <a:t>클래스경로를 알려주는 것이다</a:t>
            </a:r>
            <a:r>
              <a:rPr lang="en-US" altLang="ko-KR" dirty="0"/>
              <a:t>. </a:t>
            </a:r>
            <a:r>
              <a:rPr lang="ko-KR" altLang="en-US" dirty="0"/>
              <a:t>이클립스는 내부적으로 이 방법을 사용한다</a:t>
            </a:r>
            <a:r>
              <a:rPr lang="en-US" altLang="ko-KR" dirty="0"/>
              <a:t>. </a:t>
            </a:r>
            <a:r>
              <a:rPr lang="ko-KR" altLang="en-US" dirty="0"/>
              <a:t>이 방법이 가장 권장되는 방법이라고 한다</a:t>
            </a:r>
            <a:r>
              <a:rPr lang="en-US" altLang="ko-KR" dirty="0"/>
              <a:t>.</a:t>
            </a:r>
          </a:p>
          <a:p>
            <a:pPr marL="365760" lvl="1" indent="0">
              <a:buClr>
                <a:srgbClr val="C00000"/>
              </a:buClr>
              <a:buNone/>
            </a:pPr>
            <a:r>
              <a:rPr lang="en-US" altLang="ko-KR" dirty="0"/>
              <a:t>	C:\&gt; java –</a:t>
            </a:r>
            <a:r>
              <a:rPr lang="en-US" altLang="ko-KR" dirty="0" err="1"/>
              <a:t>classpath</a:t>
            </a:r>
            <a:r>
              <a:rPr lang="en-US" altLang="ko-KR" dirty="0"/>
              <a:t> C:\classes;C:\lib;. Main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152925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3D4A7D-403D-464A-8CBA-A917E3B57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CLASSPATH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EA3D5DD-F137-49BC-8D20-50EFFA918F02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사용자가 직접 작성하였거나 외부에서 다운로드 받은 클래스를 찾기 위하여 가상 </a:t>
            </a:r>
            <a:r>
              <a:rPr lang="ko-KR" altLang="en-US" dirty="0" err="1"/>
              <a:t>머신이</a:t>
            </a:r>
            <a:r>
              <a:rPr lang="ko-KR" altLang="en-US" dirty="0"/>
              <a:t> 살펴보는 디렉터리들을 모아둔 경로가 클래스 경로</a:t>
            </a:r>
            <a:r>
              <a:rPr lang="en-US" altLang="ko-KR" dirty="0"/>
              <a:t>(class path)</a:t>
            </a:r>
            <a:r>
              <a:rPr lang="ko-KR" altLang="en-US" dirty="0"/>
              <a:t>이다</a:t>
            </a:r>
            <a:r>
              <a:rPr lang="en-US" altLang="ko-KR" dirty="0"/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DC8A469-E364-4E1D-9E6B-683596BC4B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2894" y="2684650"/>
            <a:ext cx="5196448" cy="2095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5201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BDD70D-32A9-4678-8014-DDD9DFC01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JAR </a:t>
            </a:r>
            <a:r>
              <a:rPr lang="ko-KR" altLang="en-US" dirty="0"/>
              <a:t>압축 파일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4DEC68E-3023-458B-9FB8-26D5652F2A55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자바 애플리케이션을 한 개의 파일로 만들어서 사용자에게 전달할 방법</a:t>
            </a:r>
            <a:r>
              <a:rPr lang="en-US" altLang="ko-KR" dirty="0"/>
              <a:t>-&gt;JAR </a:t>
            </a:r>
            <a:r>
              <a:rPr lang="ko-KR" altLang="en-US" dirty="0"/>
              <a:t>파일이다</a:t>
            </a:r>
            <a:r>
              <a:rPr lang="en-US" altLang="ko-KR" dirty="0"/>
              <a:t>. JAR</a:t>
            </a:r>
            <a:r>
              <a:rPr lang="ko-KR" altLang="en-US" dirty="0"/>
              <a:t>는 “</a:t>
            </a:r>
            <a:r>
              <a:rPr lang="en-US" altLang="ko-KR" dirty="0"/>
              <a:t>Java Archive”</a:t>
            </a:r>
            <a:r>
              <a:rPr lang="ko-KR" altLang="en-US" dirty="0"/>
              <a:t>의 </a:t>
            </a:r>
            <a:r>
              <a:rPr lang="ko-KR" altLang="en-US" dirty="0" err="1"/>
              <a:t>줄임말로서</a:t>
            </a:r>
            <a:r>
              <a:rPr lang="ko-KR" altLang="en-US" dirty="0"/>
              <a:t> 자바 파일들을 압축하여 하나의 파일로 만드는 데 사용된다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995CD0A-523C-4D51-8B49-ED91F08A72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7375" y="2893920"/>
            <a:ext cx="4743731" cy="2759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1185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0FE929-C898-450A-BFBA-673BE64238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JAR</a:t>
            </a:r>
            <a:r>
              <a:rPr lang="ko-KR" altLang="en-US" dirty="0"/>
              <a:t> 파일</a:t>
            </a:r>
            <a:r>
              <a:rPr lang="en-US" altLang="ko-KR" dirty="0"/>
              <a:t> </a:t>
            </a:r>
            <a:r>
              <a:rPr lang="ko-KR" altLang="en-US" dirty="0"/>
              <a:t>만드는 방법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63AC877-AC31-4380-AC15-6A3BA095EF29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JDK </a:t>
            </a:r>
            <a:r>
              <a:rPr lang="ko-KR" altLang="en-US" dirty="0"/>
              <a:t>안에 포함된 </a:t>
            </a:r>
            <a:r>
              <a:rPr lang="en-US" altLang="ko-KR" dirty="0"/>
              <a:t>jar </a:t>
            </a:r>
            <a:r>
              <a:rPr lang="ko-KR" altLang="en-US" dirty="0"/>
              <a:t>도구를 이용하여서 </a:t>
            </a:r>
            <a:r>
              <a:rPr lang="en-US" altLang="ko-KR" dirty="0"/>
              <a:t>JAR </a:t>
            </a:r>
            <a:r>
              <a:rPr lang="ko-KR" altLang="en-US" dirty="0"/>
              <a:t>파일을 생성할 수 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만약 실행 가능한 </a:t>
            </a:r>
            <a:r>
              <a:rPr lang="en-US" altLang="ko-KR" dirty="0"/>
              <a:t>JAR </a:t>
            </a:r>
            <a:r>
              <a:rPr lang="ko-KR" altLang="en-US" dirty="0"/>
              <a:t>파일을 생성하려면 다음과 같이 </a:t>
            </a:r>
            <a:r>
              <a:rPr lang="en-US" altLang="ko-KR" dirty="0"/>
              <a:t>e</a:t>
            </a:r>
            <a:r>
              <a:rPr lang="ko-KR" altLang="en-US" dirty="0"/>
              <a:t>를 추가하여야 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JAR </a:t>
            </a:r>
            <a:r>
              <a:rPr lang="ko-KR" altLang="en-US" dirty="0"/>
              <a:t>파일로 압축된 파일을 실행하려면 어떻게 하면 될까</a:t>
            </a:r>
            <a:r>
              <a:rPr lang="en-US" altLang="ko-KR" dirty="0"/>
              <a:t>?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1668B08-1910-4CE6-88C4-4360954AAA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805" y="2093259"/>
            <a:ext cx="7030571" cy="49774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4168FAF-D721-49B1-ADB6-37CBC8FB38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1805" y="3752949"/>
            <a:ext cx="7030571" cy="47900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5EF168D-8B93-4EAC-BB5D-4FE2E52F68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1805" y="5257800"/>
            <a:ext cx="7030571" cy="470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8579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2640DA-6D46-434B-BB89-66F282E33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패키지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E262046-650D-4D8F-9A18-A64A5DA84277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자바도 클래스들을 모아 놓는 상자를 가지고 있다</a:t>
            </a:r>
            <a:r>
              <a:rPr lang="en-US" altLang="ko-KR" dirty="0"/>
              <a:t>. </a:t>
            </a:r>
            <a:r>
              <a:rPr lang="ko-KR" altLang="en-US" dirty="0"/>
              <a:t>이것이 바로 패키지이다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54B9C7F-1991-48BB-A6BD-B3DD19BCAC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4635" y="2714625"/>
            <a:ext cx="6829425" cy="254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3301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1F6905-1D5E-46A2-A77A-D9B77264E0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JAR </a:t>
            </a:r>
            <a:r>
              <a:rPr lang="ko-KR" altLang="en-US" dirty="0"/>
              <a:t>형태의 라이브러리 사용하기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6013CD0-FAA2-4D94-91BD-207D195B71C2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612648" y="1573306"/>
            <a:ext cx="8153400" cy="4495800"/>
          </a:xfrm>
        </p:spPr>
        <p:txBody>
          <a:bodyPr/>
          <a:lstStyle/>
          <a:p>
            <a:r>
              <a:rPr lang="ko-KR" altLang="en-US" dirty="0"/>
              <a:t>외부로부터 받은 </a:t>
            </a:r>
            <a:r>
              <a:rPr lang="en-US" altLang="ko-KR" dirty="0"/>
              <a:t>JAR </a:t>
            </a:r>
            <a:r>
              <a:rPr lang="ko-KR" altLang="en-US" dirty="0"/>
              <a:t>파일 </a:t>
            </a:r>
            <a:r>
              <a:rPr lang="en-US" altLang="ko-KR" dirty="0"/>
              <a:t>graphics.jar</a:t>
            </a:r>
            <a:r>
              <a:rPr lang="ko-KR" altLang="en-US" dirty="0"/>
              <a:t>를 사용하려면 다음과 같이 클래스 경로에 </a:t>
            </a:r>
            <a:r>
              <a:rPr lang="en-US" altLang="ko-KR" dirty="0"/>
              <a:t>graphics.jar </a:t>
            </a:r>
            <a:r>
              <a:rPr lang="ko-KR" altLang="en-US" dirty="0"/>
              <a:t>파일을 포함시키면 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이클립스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D29FA6D-0EDB-4901-9C5E-F692A7C7C4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776" y="2577354"/>
            <a:ext cx="7436224" cy="52184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6D2D9DE-0EC7-442F-8054-5E2E79942E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5198" y="3278857"/>
            <a:ext cx="6437814" cy="3369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6820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E6A5C1-FB27-4674-8D30-A5A480B2E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자바 </a:t>
            </a:r>
            <a:r>
              <a:rPr lang="en-US" altLang="ko-KR" dirty="0"/>
              <a:t>API </a:t>
            </a:r>
            <a:r>
              <a:rPr lang="ko-KR" altLang="en-US" dirty="0"/>
              <a:t>패키지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486C99D9-DCA1-4740-A616-70E87A78DDC0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691739" y="1600200"/>
            <a:ext cx="7995471" cy="4495800"/>
          </a:xfrm>
        </p:spPr>
      </p:pic>
    </p:spTree>
    <p:extLst>
      <p:ext uri="{BB962C8B-B14F-4D97-AF65-F5344CB8AC3E}">
        <p14:creationId xmlns:p14="http://schemas.microsoft.com/office/powerpoint/2010/main" val="29895726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 lang="ko-KR" altLang="en-US"/>
            </a:pPr>
            <a:r>
              <a:rPr lang="en-US" altLang="ko-KR" sz="3600"/>
              <a:t>Object </a:t>
            </a:r>
            <a:r>
              <a:rPr lang="ko-KR" altLang="en-US" sz="3600"/>
              <a:t>클래스 </a:t>
            </a:r>
          </a:p>
        </p:txBody>
      </p:sp>
      <p:sp>
        <p:nvSpPr>
          <p:cNvPr id="27651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 lang="ko-KR" altLang="en-US"/>
            </a:pPr>
            <a:r>
              <a:rPr lang="en-US" altLang="ko-KR"/>
              <a:t>Object </a:t>
            </a:r>
            <a:r>
              <a:rPr lang="ko-KR" altLang="en-US"/>
              <a:t>클래스는 </a:t>
            </a:r>
            <a:r>
              <a:rPr lang="en-US" altLang="ko-KR"/>
              <a:t>java.lang </a:t>
            </a:r>
            <a:r>
              <a:rPr lang="ko-KR" altLang="en-US"/>
              <a:t>패키지에 들어 있으며 자바 클래스 계층 구조에서 맨 위에 위치하는 클래스</a:t>
            </a:r>
          </a:p>
          <a:p>
            <a:pPr eaLnBrk="1" hangingPunct="1">
              <a:defRPr lang="ko-KR" altLang="en-US"/>
            </a:pPr>
            <a:endParaRPr lang="ko-KR" altLang="en-US"/>
          </a:p>
        </p:txBody>
      </p:sp>
      <p:pic>
        <p:nvPicPr>
          <p:cNvPr id="27654" name="그림 2765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12648" y="2783719"/>
            <a:ext cx="7858125" cy="2959009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 lang="ko-KR" altLang="en-US"/>
            </a:pPr>
            <a:r>
              <a:rPr lang="en-US" altLang="ko-KR"/>
              <a:t>Object</a:t>
            </a:r>
            <a:r>
              <a:rPr lang="ko-KR" altLang="en-US"/>
              <a:t>의 메소드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5E002B0-0755-4E6B-B97C-3BBA8AED4BCE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public </a:t>
            </a:r>
            <a:r>
              <a:rPr lang="en-US" altLang="ko-KR" dirty="0" err="1"/>
              <a:t>boolean</a:t>
            </a:r>
            <a:r>
              <a:rPr lang="en-US" altLang="ko-KR" dirty="0"/>
              <a:t> equals(Object obj) : obj</a:t>
            </a:r>
            <a:r>
              <a:rPr lang="ko-KR" altLang="en-US" dirty="0"/>
              <a:t>가 이 객체와 같은지를 검사한다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public String </a:t>
            </a:r>
            <a:r>
              <a:rPr lang="en-US" altLang="ko-KR" dirty="0" err="1"/>
              <a:t>toString</a:t>
            </a:r>
            <a:r>
              <a:rPr lang="en-US" altLang="ko-KR" dirty="0"/>
              <a:t>() : </a:t>
            </a:r>
            <a:r>
              <a:rPr lang="ko-KR" altLang="en-US" dirty="0"/>
              <a:t>객체의 문자열 표현을 반환한다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protected Object clone() : </a:t>
            </a:r>
            <a:r>
              <a:rPr lang="ko-KR" altLang="en-US" dirty="0"/>
              <a:t>객체 자신의 복사본을 생성하여 반환한다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public int </a:t>
            </a:r>
            <a:r>
              <a:rPr lang="en-US" altLang="ko-KR" dirty="0" err="1"/>
              <a:t>hashCode</a:t>
            </a:r>
            <a:r>
              <a:rPr lang="en-US" altLang="ko-KR" dirty="0"/>
              <a:t>() : </a:t>
            </a:r>
            <a:r>
              <a:rPr lang="ko-KR" altLang="en-US" dirty="0"/>
              <a:t>객체에 대한 </a:t>
            </a:r>
            <a:r>
              <a:rPr lang="ko-KR" altLang="en-US" dirty="0" err="1"/>
              <a:t>해쉬</a:t>
            </a:r>
            <a:r>
              <a:rPr lang="ko-KR" altLang="en-US" dirty="0"/>
              <a:t> 코드를 반환한다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protected void finalize() : </a:t>
            </a:r>
            <a:r>
              <a:rPr lang="ko-KR" altLang="en-US" dirty="0" err="1"/>
              <a:t>가비지</a:t>
            </a:r>
            <a:r>
              <a:rPr lang="ko-KR" altLang="en-US" dirty="0"/>
              <a:t> </a:t>
            </a:r>
            <a:r>
              <a:rPr lang="ko-KR" altLang="en-US" dirty="0" err="1"/>
              <a:t>콜렉터에</a:t>
            </a:r>
            <a:r>
              <a:rPr lang="ko-KR" altLang="en-US" dirty="0"/>
              <a:t> 의하여 호출된다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public final Class </a:t>
            </a:r>
            <a:r>
              <a:rPr lang="en-US" altLang="ko-KR" dirty="0" err="1"/>
              <a:t>getClass</a:t>
            </a:r>
            <a:r>
              <a:rPr lang="en-US" altLang="ko-KR" dirty="0"/>
              <a:t>() : </a:t>
            </a:r>
            <a:r>
              <a:rPr lang="ko-KR" altLang="en-US" dirty="0"/>
              <a:t>객체의 클래스 정보를 반환한다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</p:cSld>
  <p:clrMapOvr>
    <a:masterClrMapping/>
  </p:clrMapOvr>
  <p:transition spd="slow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 lang="ko-KR" altLang="en-US"/>
            </a:pPr>
            <a:r>
              <a:rPr lang="en-US" altLang="ko-KR"/>
              <a:t>getClass()</a:t>
            </a:r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DFD9639-3752-40B1-A6CD-78AD1997DEE5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 err="1"/>
              <a:t>getClass</a:t>
            </a:r>
            <a:r>
              <a:rPr lang="en-US" altLang="ko-KR" dirty="0"/>
              <a:t>()</a:t>
            </a:r>
            <a:r>
              <a:rPr lang="ko-KR" altLang="en-US" dirty="0"/>
              <a:t>는 객체가 어떤 클래스로 생성되었는지에 대한 정보를 반환한다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850013A-4294-43C7-9862-19086E9DFF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993" y="2896721"/>
            <a:ext cx="7506014" cy="300901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D109BD1-5F8E-4329-ADDA-6FA26D13EB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1625" y="2018741"/>
            <a:ext cx="1794423" cy="1365997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 lang="ko-KR" altLang="en-US"/>
            </a:pPr>
            <a:r>
              <a:rPr lang="en-US" altLang="ko-KR" sz="3600"/>
              <a:t>toString()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 lang="ko-KR" altLang="en-US"/>
            </a:pPr>
            <a:r>
              <a:rPr lang="en-US" altLang="ko-KR" dirty="0" err="1"/>
              <a:t>toString</a:t>
            </a:r>
            <a:r>
              <a:rPr lang="en-US" altLang="ko-KR" dirty="0"/>
              <a:t>() </a:t>
            </a:r>
            <a:r>
              <a:rPr lang="ko-KR" altLang="en-US" dirty="0"/>
              <a:t>메소드는 객체의 문자열 표현을 반환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F9A5089-81EB-4DDD-8DE6-5FCC283246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157" y="2318215"/>
            <a:ext cx="7175686" cy="3382823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>Object에서 제공되는 equals()는 == 연산자를 사용하여서 객체의 주소가 동일한지를 검사하여서 true 또는 false를 반환한다. 하지만 객체에 대해서는 이것이 올바르지 않는 경우가 많이 있다. 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en-US" altLang="ko-KR"/>
              <a:t>equals() </a:t>
            </a:r>
            <a:r>
              <a:rPr lang="ko-KR" altLang="en-US"/>
              <a:t>메소드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14487" y="3162300"/>
            <a:ext cx="5915025" cy="3125508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B1B958-FC1A-4034-B53A-8F5D24CC9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equals() </a:t>
            </a:r>
            <a:r>
              <a:rPr lang="ko-KR" altLang="en-US" dirty="0"/>
              <a:t>메소드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45FBC218-5D01-4E4A-8715-CD9F205B2F58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081835" y="1825791"/>
            <a:ext cx="6980330" cy="3646896"/>
          </a:xfrm>
        </p:spPr>
      </p:pic>
    </p:spTree>
    <p:extLst>
      <p:ext uri="{BB962C8B-B14F-4D97-AF65-F5344CB8AC3E}">
        <p14:creationId xmlns:p14="http://schemas.microsoft.com/office/powerpoint/2010/main" val="25647145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B1B958-FC1A-4034-B53A-8F5D24CC9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equals() </a:t>
            </a:r>
            <a:r>
              <a:rPr lang="ko-KR" altLang="en-US" dirty="0"/>
              <a:t>메소드</a:t>
            </a: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A784D162-4376-4FCC-BA6E-1283435978AA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302738" y="1600200"/>
            <a:ext cx="6773473" cy="4495800"/>
          </a:xfrm>
        </p:spPr>
      </p:pic>
    </p:spTree>
    <p:extLst>
      <p:ext uri="{BB962C8B-B14F-4D97-AF65-F5344CB8AC3E}">
        <p14:creationId xmlns:p14="http://schemas.microsoft.com/office/powerpoint/2010/main" val="3384290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D8BFE9-D486-4800-8969-F7FF731297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중간점검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182E1E69-05B7-4FC6-B610-B44BFDDF1581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495300" y="1805241"/>
            <a:ext cx="8153400" cy="1503882"/>
          </a:xfrm>
        </p:spPr>
      </p:pic>
    </p:spTree>
    <p:extLst>
      <p:ext uri="{BB962C8B-B14F-4D97-AF65-F5344CB8AC3E}">
        <p14:creationId xmlns:p14="http://schemas.microsoft.com/office/powerpoint/2010/main" val="41180173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2640DA-6D46-434B-BB89-66F282E33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패키지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E262046-650D-4D8F-9A18-A64A5DA84277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패키지</a:t>
            </a:r>
            <a:r>
              <a:rPr lang="en-US" altLang="ko-KR" dirty="0"/>
              <a:t>(package)</a:t>
            </a:r>
            <a:r>
              <a:rPr lang="ko-KR" altLang="en-US" dirty="0"/>
              <a:t>는 </a:t>
            </a:r>
            <a:r>
              <a:rPr lang="ko-KR" altLang="en-US" dirty="0" err="1"/>
              <a:t>관련있는</a:t>
            </a:r>
            <a:r>
              <a:rPr lang="ko-KR" altLang="en-US" dirty="0"/>
              <a:t> 클래스들을 하나로 묶은 것이다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54B9C7F-1991-48BB-A6BD-B3DD19BCAC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4635" y="2714625"/>
            <a:ext cx="6829425" cy="254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05002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A9D2D7-9B12-47B1-A24E-2ED82AA296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랩퍼</a:t>
            </a:r>
            <a:r>
              <a:rPr lang="ko-KR" altLang="en-US" dirty="0"/>
              <a:t> 클래스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5363AC1-C259-451B-B32D-96A8D1C58F93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정수와 같은 기초 자료형도 객체로 포장하고 싶은 경우가 있다</a:t>
            </a:r>
            <a:r>
              <a:rPr lang="en-US" altLang="ko-KR" dirty="0"/>
              <a:t>. </a:t>
            </a:r>
            <a:r>
              <a:rPr lang="ko-KR" altLang="en-US" dirty="0"/>
              <a:t>이때 사용되는 클래스가 </a:t>
            </a:r>
            <a:r>
              <a:rPr lang="ko-KR" altLang="en-US" dirty="0" err="1"/>
              <a:t>랩퍼</a:t>
            </a:r>
            <a:r>
              <a:rPr lang="ko-KR" altLang="en-US" dirty="0"/>
              <a:t> 클래스</a:t>
            </a:r>
            <a:r>
              <a:rPr lang="en-US" altLang="ko-KR" dirty="0"/>
              <a:t>(Wrapper Class)</a:t>
            </a:r>
            <a:r>
              <a:rPr lang="ko-KR" altLang="en-US" dirty="0"/>
              <a:t>이다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089D8FB-3A78-45D1-97E1-5AAB40C7C1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6400" y="2835930"/>
            <a:ext cx="6594942" cy="1505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115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34A6A1-6D29-4639-BFE7-C95E9B9C87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랩퍼</a:t>
            </a:r>
            <a:r>
              <a:rPr lang="ko-KR" altLang="en-US" dirty="0"/>
              <a:t> 클래스의 종류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CAD63C68-2DB0-4B9F-A06F-02819BB0A8EE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863660" y="1712539"/>
            <a:ext cx="7213540" cy="2709434"/>
          </a:xfrm>
        </p:spPr>
      </p:pic>
    </p:spTree>
    <p:extLst>
      <p:ext uri="{BB962C8B-B14F-4D97-AF65-F5344CB8AC3E}">
        <p14:creationId xmlns:p14="http://schemas.microsoft.com/office/powerpoint/2010/main" val="264959439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34A6A1-6D29-4639-BFE7-C95E9B9C87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랩퍼</a:t>
            </a:r>
            <a:r>
              <a:rPr lang="ko-KR" altLang="en-US" dirty="0"/>
              <a:t> 클래스의 메소드</a:t>
            </a: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0C5DC49F-FEAC-48C8-850B-C9662E1FFF63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612648" y="1716648"/>
            <a:ext cx="8153400" cy="2882337"/>
          </a:xfrm>
        </p:spPr>
      </p:pic>
    </p:spTree>
    <p:extLst>
      <p:ext uri="{BB962C8B-B14F-4D97-AF65-F5344CB8AC3E}">
        <p14:creationId xmlns:p14="http://schemas.microsoft.com/office/powerpoint/2010/main" val="275692677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56F1AE-A7D7-4949-AC89-97F67361E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랩퍼</a:t>
            </a:r>
            <a:r>
              <a:rPr lang="ko-KR" altLang="en-US" dirty="0"/>
              <a:t> 클래스 메소드의 예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D5DDB9-D937-4137-8633-66FC5E82912D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err="1"/>
              <a:t>랩퍼</a:t>
            </a:r>
            <a:r>
              <a:rPr lang="ko-KR" altLang="en-US" dirty="0"/>
              <a:t> 객체 안에 포장된 정수 </a:t>
            </a:r>
            <a:r>
              <a:rPr lang="en-US" altLang="ko-KR" dirty="0"/>
              <a:t>100</a:t>
            </a:r>
            <a:r>
              <a:rPr lang="ko-KR" altLang="en-US" dirty="0"/>
              <a:t>을 꺼내려면 </a:t>
            </a:r>
            <a:r>
              <a:rPr lang="en-US" altLang="ko-KR" dirty="0" err="1"/>
              <a:t>intValue</a:t>
            </a:r>
            <a:r>
              <a:rPr lang="en-US" altLang="ko-KR" dirty="0"/>
              <a:t>() </a:t>
            </a:r>
            <a:r>
              <a:rPr lang="ko-KR" altLang="en-US" dirty="0"/>
              <a:t>함수를 사용한다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Integer obj = new Integer(100);</a:t>
            </a:r>
          </a:p>
          <a:p>
            <a:pPr lvl="1"/>
            <a:r>
              <a:rPr lang="en-US" altLang="ko-KR" dirty="0"/>
              <a:t>int value = </a:t>
            </a:r>
            <a:r>
              <a:rPr lang="en-US" altLang="ko-KR" dirty="0" err="1"/>
              <a:t>obj.intValue</a:t>
            </a:r>
            <a:r>
              <a:rPr lang="en-US" altLang="ko-KR" dirty="0"/>
              <a:t>(); // value</a:t>
            </a:r>
            <a:r>
              <a:rPr lang="ko-KR" altLang="en-US" dirty="0"/>
              <a:t>는 정수 </a:t>
            </a:r>
            <a:r>
              <a:rPr lang="en-US" altLang="ko-KR" dirty="0"/>
              <a:t>100</a:t>
            </a:r>
          </a:p>
          <a:p>
            <a:endParaRPr lang="en-US" altLang="ko-KR" dirty="0"/>
          </a:p>
          <a:p>
            <a:r>
              <a:rPr lang="ko-KR" altLang="en-US" dirty="0"/>
              <a:t>만약 정수 </a:t>
            </a:r>
            <a:r>
              <a:rPr lang="en-US" altLang="ko-KR" dirty="0"/>
              <a:t>100</a:t>
            </a:r>
            <a:r>
              <a:rPr lang="ko-KR" altLang="en-US" dirty="0"/>
              <a:t>을 문자열로 변환하고 싶다면 </a:t>
            </a:r>
            <a:r>
              <a:rPr lang="en-US" altLang="ko-KR" dirty="0"/>
              <a:t>Integer </a:t>
            </a:r>
            <a:r>
              <a:rPr lang="ko-KR" altLang="en-US" dirty="0"/>
              <a:t>클래스의 </a:t>
            </a:r>
            <a:r>
              <a:rPr lang="en-US" altLang="ko-KR" dirty="0" err="1"/>
              <a:t>toString</a:t>
            </a:r>
            <a:r>
              <a:rPr lang="en-US" altLang="ko-KR" dirty="0"/>
              <a:t>() </a:t>
            </a:r>
            <a:r>
              <a:rPr lang="ko-KR" altLang="en-US" dirty="0"/>
              <a:t>메소드를 이용한다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String s = </a:t>
            </a:r>
            <a:r>
              <a:rPr lang="en-US" altLang="ko-KR" dirty="0" err="1"/>
              <a:t>Integer.toString</a:t>
            </a:r>
            <a:r>
              <a:rPr lang="en-US" altLang="ko-KR" dirty="0"/>
              <a:t>(100); // s</a:t>
            </a:r>
            <a:r>
              <a:rPr lang="ko-KR" altLang="en-US" dirty="0"/>
              <a:t>는 </a:t>
            </a:r>
            <a:r>
              <a:rPr lang="en-US" altLang="ko-KR" dirty="0"/>
              <a:t>"100"</a:t>
            </a:r>
          </a:p>
          <a:p>
            <a:endParaRPr lang="en-US" altLang="ko-KR" dirty="0"/>
          </a:p>
          <a:p>
            <a:r>
              <a:rPr lang="ko-KR" altLang="en-US" dirty="0"/>
              <a:t>문자열 “</a:t>
            </a:r>
            <a:r>
              <a:rPr lang="en-US" altLang="ko-KR" dirty="0"/>
              <a:t>100”</a:t>
            </a:r>
            <a:r>
              <a:rPr lang="ko-KR" altLang="en-US" dirty="0"/>
              <a:t>을 정수 </a:t>
            </a:r>
            <a:r>
              <a:rPr lang="en-US" altLang="ko-KR" dirty="0"/>
              <a:t>100</a:t>
            </a:r>
            <a:r>
              <a:rPr lang="ko-KR" altLang="en-US" dirty="0"/>
              <a:t>으로 변환하려면 </a:t>
            </a:r>
            <a:r>
              <a:rPr lang="en-US" altLang="ko-KR" dirty="0"/>
              <a:t>Integer </a:t>
            </a:r>
            <a:r>
              <a:rPr lang="ko-KR" altLang="en-US" dirty="0"/>
              <a:t>클래스의 </a:t>
            </a:r>
            <a:r>
              <a:rPr lang="en-US" altLang="ko-KR" dirty="0" err="1"/>
              <a:t>parseInt</a:t>
            </a:r>
            <a:r>
              <a:rPr lang="en-US" altLang="ko-KR" dirty="0"/>
              <a:t>() </a:t>
            </a:r>
            <a:r>
              <a:rPr lang="ko-KR" altLang="en-US" dirty="0" err="1"/>
              <a:t>메소드를사용한다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int </a:t>
            </a:r>
            <a:r>
              <a:rPr lang="en-US" altLang="ko-KR" dirty="0" err="1"/>
              <a:t>i</a:t>
            </a:r>
            <a:r>
              <a:rPr lang="en-US" altLang="ko-KR" dirty="0"/>
              <a:t> = </a:t>
            </a:r>
            <a:r>
              <a:rPr lang="en-US" altLang="ko-KR" dirty="0" err="1"/>
              <a:t>Integer.parseInt</a:t>
            </a:r>
            <a:r>
              <a:rPr lang="en-US" altLang="ko-KR" dirty="0"/>
              <a:t>("100");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0326377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9BE8FF-AE1A-4345-B731-7E84C008E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오토박싱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FC644FE-D8A9-441F-8CF1-9E3A599CABC7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err="1"/>
              <a:t>랩퍼</a:t>
            </a:r>
            <a:r>
              <a:rPr lang="ko-KR" altLang="en-US" dirty="0"/>
              <a:t> 객체와 기초 자료형 사이의 변환을 자동으로 해주는 기능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71C9099-C989-4F99-BAC7-C1EC1A0507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680" y="2203139"/>
            <a:ext cx="6893579" cy="122586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6669EB7-9F18-42A2-87C0-A822EDACA4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1469" y="3572779"/>
            <a:ext cx="3408314" cy="2955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54965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E793AE-9398-4897-8D25-464BA081E3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중간점검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13F13A5B-0BE0-4495-BD5F-0FF0362AE4A5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612648" y="1765306"/>
            <a:ext cx="8153400" cy="1942340"/>
          </a:xfrm>
        </p:spPr>
      </p:pic>
    </p:spTree>
    <p:extLst>
      <p:ext uri="{BB962C8B-B14F-4D97-AF65-F5344CB8AC3E}">
        <p14:creationId xmlns:p14="http://schemas.microsoft.com/office/powerpoint/2010/main" val="377553449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775463-BCCF-4CBB-B14D-CF694BBBE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String </a:t>
            </a:r>
            <a:r>
              <a:rPr lang="ko-KR" altLang="en-US" dirty="0"/>
              <a:t>클래스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C3CACF6-DF23-4DC0-8CAC-EE74F46E6557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String </a:t>
            </a:r>
            <a:r>
              <a:rPr lang="ko-KR" altLang="en-US" dirty="0"/>
              <a:t>클래스는 문자열을 구성하는 문자들을 내부에 저장한다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05E8C2F-3AE5-4339-BD54-327F66663E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2149" y="2395818"/>
            <a:ext cx="5267325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75668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775463-BCCF-4CBB-B14D-CF694BBBE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String </a:t>
            </a:r>
            <a:r>
              <a:rPr lang="ko-KR" altLang="en-US" dirty="0"/>
              <a:t>클래스 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137703B7-3CAC-4CF5-A622-681D9ED03D46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818558" y="1600200"/>
            <a:ext cx="7741834" cy="4495800"/>
          </a:xfrm>
        </p:spPr>
      </p:pic>
    </p:spTree>
    <p:extLst>
      <p:ext uri="{BB962C8B-B14F-4D97-AF65-F5344CB8AC3E}">
        <p14:creationId xmlns:p14="http://schemas.microsoft.com/office/powerpoint/2010/main" val="161669851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775463-BCCF-4CBB-B14D-CF694BBBE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String </a:t>
            </a:r>
            <a:r>
              <a:rPr lang="ko-KR" altLang="en-US" dirty="0"/>
              <a:t>클래스 </a:t>
            </a: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E6D782EA-80DE-49FC-9D50-EA6EA5D31887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612648" y="1969578"/>
            <a:ext cx="8153400" cy="1354502"/>
          </a:xfr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0D921E4-774E-4DC3-887E-2BBE20D9CE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4735" y="3665164"/>
            <a:ext cx="5229225" cy="2181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95138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79CF9A-5178-427B-91CC-81D0B106F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문자열의 기초 연산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A571295-FB45-4FF9-877C-A587E2592F1D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String </a:t>
            </a:r>
            <a:r>
              <a:rPr lang="ko-KR" altLang="en-US" dirty="0"/>
              <a:t>클래스의 </a:t>
            </a:r>
            <a:r>
              <a:rPr lang="en-US" altLang="ko-KR" dirty="0"/>
              <a:t>length() </a:t>
            </a:r>
            <a:r>
              <a:rPr lang="ko-KR" altLang="en-US" dirty="0"/>
              <a:t>메소드는 문자열의 길이를 반환한다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String s = "Hello World!"; // </a:t>
            </a:r>
            <a:r>
              <a:rPr lang="ko-KR" altLang="en-US" dirty="0"/>
              <a:t>객체 생성</a:t>
            </a:r>
          </a:p>
          <a:p>
            <a:pPr lvl="1"/>
            <a:r>
              <a:rPr lang="en-US" altLang="ko-KR" dirty="0"/>
              <a:t>int size = </a:t>
            </a:r>
            <a:r>
              <a:rPr lang="en-US" altLang="ko-KR" dirty="0" err="1"/>
              <a:t>s.length</a:t>
            </a:r>
            <a:r>
              <a:rPr lang="en-US" altLang="ko-KR" dirty="0"/>
              <a:t>(); // 12</a:t>
            </a:r>
            <a:r>
              <a:rPr lang="ko-KR" altLang="en-US" dirty="0"/>
              <a:t>가 반환됨</a:t>
            </a:r>
          </a:p>
          <a:p>
            <a:endParaRPr lang="en-US" altLang="ko-KR" dirty="0"/>
          </a:p>
          <a:p>
            <a:r>
              <a:rPr lang="en-US" altLang="ko-KR" dirty="0"/>
              <a:t>String </a:t>
            </a:r>
            <a:r>
              <a:rPr lang="ko-KR" altLang="en-US" dirty="0"/>
              <a:t>객체 안에 들어 있는 문자를 추출하려면 </a:t>
            </a:r>
            <a:r>
              <a:rPr lang="en-US" altLang="ko-KR" dirty="0" err="1"/>
              <a:t>charAt</a:t>
            </a:r>
            <a:r>
              <a:rPr lang="en-US" altLang="ko-KR" dirty="0"/>
              <a:t>()</a:t>
            </a:r>
            <a:r>
              <a:rPr lang="ko-KR" altLang="en-US" dirty="0"/>
              <a:t>이라는 메소드를 호출하면 된다</a:t>
            </a:r>
            <a:r>
              <a:rPr lang="en-US" altLang="ko-KR" dirty="0"/>
              <a:t>. </a:t>
            </a:r>
            <a:r>
              <a:rPr lang="ko-KR" altLang="en-US" dirty="0"/>
              <a:t>문자 번호는 </a:t>
            </a:r>
            <a:r>
              <a:rPr lang="en-US" altLang="ko-KR" dirty="0"/>
              <a:t>0</a:t>
            </a:r>
            <a:r>
              <a:rPr lang="ko-KR" altLang="en-US" dirty="0"/>
              <a:t>부터 시작한다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String s = "Hello World!"; // </a:t>
            </a:r>
            <a:r>
              <a:rPr lang="ko-KR" altLang="en-US" dirty="0"/>
              <a:t>객체 생성</a:t>
            </a:r>
          </a:p>
          <a:p>
            <a:pPr lvl="1"/>
            <a:r>
              <a:rPr lang="en-US" altLang="ko-KR" dirty="0"/>
              <a:t>char c = </a:t>
            </a:r>
            <a:r>
              <a:rPr lang="en-US" altLang="ko-KR" dirty="0" err="1"/>
              <a:t>s.charAt</a:t>
            </a:r>
            <a:r>
              <a:rPr lang="en-US" altLang="ko-KR" dirty="0"/>
              <a:t>(0); // 'H'</a:t>
            </a:r>
            <a:r>
              <a:rPr lang="ko-KR" altLang="en-US" dirty="0"/>
              <a:t>가 반환된다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자바에서 </a:t>
            </a:r>
            <a:r>
              <a:rPr lang="en-US" altLang="ko-KR" dirty="0"/>
              <a:t>2</a:t>
            </a:r>
            <a:r>
              <a:rPr lang="ko-KR" altLang="en-US" dirty="0"/>
              <a:t>개의 문자열을 붙이려면 물론 </a:t>
            </a:r>
            <a:r>
              <a:rPr lang="en-US" altLang="ko-KR" dirty="0" err="1"/>
              <a:t>concat</a:t>
            </a:r>
            <a:r>
              <a:rPr lang="en-US" altLang="ko-KR" dirty="0"/>
              <a:t>()</a:t>
            </a:r>
            <a:r>
              <a:rPr lang="ko-KR" altLang="en-US" dirty="0"/>
              <a:t>라는 메소드를 호출하여도 되지만 </a:t>
            </a:r>
            <a:r>
              <a:rPr lang="en-US" altLang="ko-KR" dirty="0"/>
              <a:t>+ </a:t>
            </a:r>
            <a:r>
              <a:rPr lang="ko-KR" altLang="en-US" dirty="0"/>
              <a:t>연산자를 사용하는 것이 더 편리하다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String result = "A chain" + " is only as strong" + "as its weakest link";</a:t>
            </a:r>
          </a:p>
        </p:txBody>
      </p:sp>
    </p:spTree>
    <p:extLst>
      <p:ext uri="{BB962C8B-B14F-4D97-AF65-F5344CB8AC3E}">
        <p14:creationId xmlns:p14="http://schemas.microsoft.com/office/powerpoint/2010/main" val="28034284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B9C1EE-D459-46F0-9E84-6D3BC1432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패키지의 종류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C4EF549B-5459-4B6F-A46E-2A4D373929CA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504764" y="1594877"/>
            <a:ext cx="5442884" cy="1984969"/>
          </a:xfr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746DEF7-78D7-428B-A863-6B22384DC6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4764" y="3955523"/>
            <a:ext cx="6033281" cy="2311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87993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9C1FB8-5285-4F3B-BCA2-27FECE395E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문자열 비교하기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08B8B3D8-CC9B-47F9-A460-F821CBA00A81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621613" y="1654585"/>
            <a:ext cx="8153400" cy="2773384"/>
          </a:xfr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D3BAB19-1563-4082-866A-F5C6013C9C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0169" y="4467225"/>
            <a:ext cx="5200650" cy="216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42678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4A3A4D-3D60-483C-8B98-4312372A2A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문자열 안에서 단어 찾기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2E128075-1CB4-41F8-A106-1200E4FD31A7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880065" y="1698763"/>
            <a:ext cx="7383870" cy="2345369"/>
          </a:xfrm>
        </p:spPr>
      </p:pic>
    </p:spTree>
    <p:extLst>
      <p:ext uri="{BB962C8B-B14F-4D97-AF65-F5344CB8AC3E}">
        <p14:creationId xmlns:p14="http://schemas.microsoft.com/office/powerpoint/2010/main" val="221023203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5E9B26-6B16-424F-B1FA-D106915EF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문자열을 단어로 분리할 때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9CF6FFB-537A-4313-97E4-5F170C476A38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예전에 자바에서 문자열을 단어들로 분리할 때는 </a:t>
            </a:r>
            <a:r>
              <a:rPr lang="en-US" altLang="ko-KR" dirty="0" err="1"/>
              <a:t>StringTokenizer</a:t>
            </a:r>
            <a:r>
              <a:rPr lang="en-US" altLang="ko-KR" dirty="0"/>
              <a:t> </a:t>
            </a:r>
            <a:r>
              <a:rPr lang="ko-KR" altLang="en-US" dirty="0"/>
              <a:t>클래스를 사용하였다</a:t>
            </a:r>
            <a:r>
              <a:rPr lang="en-US" altLang="ko-KR" dirty="0"/>
              <a:t>. </a:t>
            </a:r>
            <a:r>
              <a:rPr lang="ko-KR" altLang="en-US" dirty="0"/>
              <a:t>하지만 최근 버전에서는 </a:t>
            </a:r>
            <a:r>
              <a:rPr lang="en-US" altLang="ko-KR" dirty="0"/>
              <a:t>String </a:t>
            </a:r>
            <a:r>
              <a:rPr lang="ko-KR" altLang="en-US" dirty="0"/>
              <a:t>클래스가 제공하는 </a:t>
            </a:r>
            <a:r>
              <a:rPr lang="en-US" altLang="ko-KR" dirty="0"/>
              <a:t>split() </a:t>
            </a:r>
            <a:r>
              <a:rPr lang="ko-KR" altLang="en-US" dirty="0"/>
              <a:t>메소드를 사용하면 훨씬 쉽게 문자열을 단어로 분리할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F5449F0-18EF-44BF-81EA-65880ECA25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3632" y="2580435"/>
            <a:ext cx="6624604" cy="188757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88C2D2B-4AC8-4F8D-AF60-B03C9C8FD1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3632" y="4610152"/>
            <a:ext cx="6624604" cy="1676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93644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66C376-CD79-4ED3-B1FC-5CCB3EEE9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StringBuffer</a:t>
            </a:r>
            <a:r>
              <a:rPr lang="en-US" altLang="ko-KR" dirty="0"/>
              <a:t> </a:t>
            </a:r>
            <a:r>
              <a:rPr lang="ko-KR" altLang="en-US" dirty="0"/>
              <a:t>클래스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71DF496-8E10-4816-8CBC-F8AC6584EED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algn="l"/>
            <a:r>
              <a:rPr lang="en-US" altLang="ko-KR" dirty="0"/>
              <a:t>String </a:t>
            </a:r>
            <a:r>
              <a:rPr lang="ko-KR" altLang="en-US" dirty="0"/>
              <a:t>클래스의 경우</a:t>
            </a:r>
            <a:r>
              <a:rPr lang="en-US" altLang="ko-KR" dirty="0"/>
              <a:t>, </a:t>
            </a:r>
            <a:r>
              <a:rPr lang="ko-KR" altLang="en-US" dirty="0"/>
              <a:t>빈번하게 문자열을 변경할 때에는 비효율적일 수 있다</a:t>
            </a:r>
            <a:r>
              <a:rPr lang="en-US" altLang="ko-KR" dirty="0"/>
              <a:t>. </a:t>
            </a:r>
            <a:r>
              <a:rPr lang="ko-KR" altLang="en-US" sz="1800" b="0" i="0" u="none" strike="noStrike" baseline="0" dirty="0">
                <a:latin typeface="YDVYMjOStd125"/>
              </a:rPr>
              <a:t>왜냐하면 문자열의 내용을 변경하는 </a:t>
            </a:r>
            <a:r>
              <a:rPr lang="en-US" altLang="ko-KR" sz="1800" b="0" i="0" u="none" strike="noStrike" baseline="0" dirty="0">
                <a:latin typeface="MinionPro-Regular"/>
              </a:rPr>
              <a:t>String </a:t>
            </a:r>
            <a:r>
              <a:rPr lang="ko-KR" altLang="en-US" sz="1800" b="0" i="0" u="none" strike="noStrike" baseline="0" dirty="0">
                <a:latin typeface="YDVYMjOStd125"/>
              </a:rPr>
              <a:t>클래스 메소드의 경우</a:t>
            </a:r>
            <a:r>
              <a:rPr lang="en-US" altLang="ko-KR" sz="1800" b="0" i="0" u="none" strike="noStrike" baseline="0" dirty="0">
                <a:latin typeface="MinionPro-Regular"/>
              </a:rPr>
              <a:t>, </a:t>
            </a:r>
            <a:r>
              <a:rPr lang="ko-KR" altLang="en-US" sz="1800" b="0" i="0" u="none" strike="noStrike" baseline="0" dirty="0">
                <a:latin typeface="YDVYMjOStd125"/>
              </a:rPr>
              <a:t>새로운 </a:t>
            </a:r>
            <a:r>
              <a:rPr lang="en-US" altLang="ko-KR" sz="1800" b="0" i="0" u="none" strike="noStrike" baseline="0" dirty="0">
                <a:latin typeface="MinionPro-Regular"/>
              </a:rPr>
              <a:t>String </a:t>
            </a:r>
            <a:r>
              <a:rPr lang="ko-KR" altLang="en-US" sz="1800" b="0" i="0" u="none" strike="noStrike" baseline="0" dirty="0">
                <a:latin typeface="YDVYMjOStd125"/>
              </a:rPr>
              <a:t>객체를 생성하고 기존의 내용을 복사해야 하기 때문이다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F15B645-FD5E-4741-B9E6-E0D7F9579C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7021" y="3013822"/>
            <a:ext cx="6391275" cy="253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41760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66C376-CD79-4ED3-B1FC-5CCB3EEE9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StringBuffer</a:t>
            </a:r>
            <a:r>
              <a:rPr lang="en-US" altLang="ko-KR" dirty="0"/>
              <a:t> </a:t>
            </a:r>
            <a:r>
              <a:rPr lang="ko-KR" altLang="en-US" dirty="0"/>
              <a:t>클래스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71DF496-8E10-4816-8CBC-F8AC6584EED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algn="l"/>
            <a:r>
              <a:rPr lang="ko-KR" altLang="en-US" dirty="0"/>
              <a:t>자바는 변경 가능한 문자열을 위하여 </a:t>
            </a:r>
            <a:r>
              <a:rPr lang="en-US" altLang="ko-KR" dirty="0"/>
              <a:t>String </a:t>
            </a:r>
            <a:r>
              <a:rPr lang="ko-KR" altLang="en-US" dirty="0"/>
              <a:t>클래스의 대안으로 </a:t>
            </a:r>
            <a:r>
              <a:rPr lang="en-US" altLang="ko-KR" dirty="0" err="1"/>
              <a:t>StringBuffer</a:t>
            </a:r>
            <a:r>
              <a:rPr lang="en-US" altLang="ko-KR" dirty="0"/>
              <a:t> </a:t>
            </a:r>
            <a:r>
              <a:rPr lang="ko-KR" altLang="en-US" dirty="0"/>
              <a:t>클래스를 제공한다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745753E-2B69-464C-B23A-F3BF4D06E3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536" y="2587998"/>
            <a:ext cx="7447429" cy="46951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2F3F0B3-B133-43F2-94A1-CD0B5BAEED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2175" y="3648067"/>
            <a:ext cx="5010150" cy="185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57607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66C376-CD79-4ED3-B1FC-5CCB3EEE9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StringBuffer</a:t>
            </a:r>
            <a:r>
              <a:rPr lang="en-US" altLang="ko-KR" dirty="0"/>
              <a:t> </a:t>
            </a:r>
            <a:r>
              <a:rPr lang="ko-KR" altLang="en-US" dirty="0"/>
              <a:t>클래스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71DF496-8E10-4816-8CBC-F8AC6584EED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algn="l"/>
            <a:r>
              <a:rPr lang="en-US" altLang="ko-KR" dirty="0" err="1"/>
              <a:t>StringBuffer</a:t>
            </a:r>
            <a:r>
              <a:rPr lang="ko-KR" altLang="en-US" dirty="0"/>
              <a:t>만이 제공하는 가장 중요한 메소드는 </a:t>
            </a:r>
            <a:r>
              <a:rPr lang="en-US" altLang="ko-KR" dirty="0"/>
              <a:t>append()</a:t>
            </a:r>
            <a:r>
              <a:rPr lang="ko-KR" altLang="en-US" dirty="0"/>
              <a:t>와 </a:t>
            </a:r>
            <a:r>
              <a:rPr lang="en-US" altLang="ko-KR" dirty="0"/>
              <a:t>insert()</a:t>
            </a:r>
            <a:r>
              <a:rPr lang="ko-KR" altLang="en-US" dirty="0"/>
              <a:t>이다</a:t>
            </a:r>
            <a:r>
              <a:rPr lang="en-US" altLang="ko-KR" dirty="0"/>
              <a:t>. </a:t>
            </a:r>
            <a:r>
              <a:rPr lang="ko-KR" altLang="en-US" dirty="0"/>
              <a:t>이 두 메소드는 어떤 타입의 데이터도 받을 수 있도록 중복 정의되어 있다</a:t>
            </a:r>
            <a:r>
              <a:rPr lang="en-US" altLang="ko-KR" dirty="0"/>
              <a:t>. </a:t>
            </a:r>
            <a:r>
              <a:rPr lang="ko-KR" altLang="en-US" dirty="0"/>
              <a:t>각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2536BC9-36AA-4FD1-BD00-E3E71B863A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300" y="2610130"/>
            <a:ext cx="7291948" cy="96963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ADEC374-C92F-4180-BB50-B8D1F6DCFF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7300" y="3848100"/>
            <a:ext cx="7291948" cy="962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13583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E6DE9F-565A-44E9-A230-B7CCAC46DC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중간점검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D694572C-D4EA-402B-92E7-9973F546B7BD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612648" y="1820456"/>
            <a:ext cx="8153400" cy="1608544"/>
          </a:xfrm>
        </p:spPr>
      </p:pic>
    </p:spTree>
    <p:extLst>
      <p:ext uri="{BB962C8B-B14F-4D97-AF65-F5344CB8AC3E}">
        <p14:creationId xmlns:p14="http://schemas.microsoft.com/office/powerpoint/2010/main" val="119729765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EB1BC2-42C3-4B0F-9AD8-379E20450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Math </a:t>
            </a:r>
            <a:r>
              <a:rPr lang="ko-KR" altLang="en-US" dirty="0"/>
              <a:t>클래스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13BF780-BFBA-4404-AD14-D3DCDCA6BA63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Math </a:t>
            </a:r>
            <a:r>
              <a:rPr lang="ko-KR" altLang="en-US" dirty="0"/>
              <a:t>클래스는 지수나 로그</a:t>
            </a:r>
            <a:r>
              <a:rPr lang="en-US" altLang="ko-KR" dirty="0"/>
              <a:t>, </a:t>
            </a:r>
            <a:r>
              <a:rPr lang="ko-KR" altLang="en-US" dirty="0"/>
              <a:t>제곱근</a:t>
            </a:r>
            <a:r>
              <a:rPr lang="en-US" altLang="ko-KR" dirty="0"/>
              <a:t>, </a:t>
            </a:r>
            <a:r>
              <a:rPr lang="ko-KR" altLang="en-US" dirty="0"/>
              <a:t>삼각함수와 같은 기본적인 수치 연산을 위한 메소드들을 제공한다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549AE09-6D93-409C-A374-EB98255348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5339" y="2496642"/>
            <a:ext cx="7045980" cy="2761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01372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5DB99C-014D-4CC3-AC3F-F67037D552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Random </a:t>
            </a:r>
            <a:r>
              <a:rPr lang="ko-KR" altLang="en-US" dirty="0"/>
              <a:t>클래스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A91174-0C61-4409-9661-B6EB34EF4061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Random </a:t>
            </a:r>
            <a:r>
              <a:rPr lang="ko-KR" altLang="en-US" dirty="0"/>
              <a:t>클래스의 객체는 난수를 발생하는 데 사용된다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1ECEE69-737E-46AF-BD7D-71A963191C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808" y="2171140"/>
            <a:ext cx="6790204" cy="2641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46618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1D3540-6F86-416A-9627-93BCBFDB1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Array </a:t>
            </a:r>
            <a:r>
              <a:rPr lang="ko-KR" altLang="en-US" dirty="0"/>
              <a:t>클래스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C76DDE4F-A072-4B9F-BA19-7A7D3AE27CD6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293988" y="1219200"/>
            <a:ext cx="6783212" cy="5554639"/>
          </a:xfrm>
        </p:spPr>
      </p:pic>
    </p:spTree>
    <p:extLst>
      <p:ext uri="{BB962C8B-B14F-4D97-AF65-F5344CB8AC3E}">
        <p14:creationId xmlns:p14="http://schemas.microsoft.com/office/powerpoint/2010/main" val="11484964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47D5A8-ED31-41B1-9E36-7B37F0B494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왜 패키지가 필요할까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F67390A-2F14-44CB-899D-8B5A9D2E9D77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패키지를 이용하면 서로 관련된 클래스들을 하나의 단위로 모을 수 있다</a:t>
            </a:r>
            <a:r>
              <a:rPr lang="en-US" altLang="ko-KR" dirty="0"/>
              <a:t>.</a:t>
            </a:r>
          </a:p>
          <a:p>
            <a:r>
              <a:rPr lang="ko-KR" altLang="en-US" sz="1800" b="0" i="0" u="none" strike="noStrike" baseline="0" dirty="0">
                <a:latin typeface="YDVYMjOStd125"/>
              </a:rPr>
              <a:t>패키지를 사용하는 중요한 이유 중 하나는 </a:t>
            </a:r>
            <a:r>
              <a:rPr lang="ko-KR" altLang="en-US" sz="1800" b="0" i="0" u="none" strike="noStrike" baseline="0" dirty="0">
                <a:latin typeface="YDVYMjOStd155"/>
              </a:rPr>
              <a:t>“이름공간</a:t>
            </a:r>
            <a:r>
              <a:rPr lang="en-US" altLang="ko-KR" sz="1800" b="1" i="0" u="none" strike="noStrike" baseline="0" dirty="0">
                <a:latin typeface="MinionPro-Bold"/>
              </a:rPr>
              <a:t>(name space)</a:t>
            </a:r>
            <a:r>
              <a:rPr lang="ko-KR" altLang="en-US" sz="1800" b="0" i="0" u="none" strike="noStrike" baseline="0" dirty="0">
                <a:latin typeface="YDVYMjOStd155"/>
              </a:rPr>
              <a:t>” </a:t>
            </a:r>
            <a:r>
              <a:rPr lang="ko-KR" altLang="en-US" sz="1800" b="0" i="0" u="none" strike="noStrike" baseline="0" dirty="0">
                <a:latin typeface="YDVYMjOStd125"/>
              </a:rPr>
              <a:t>때문이다</a:t>
            </a:r>
            <a:r>
              <a:rPr lang="en-US" altLang="ko-KR" sz="1800" b="0" i="0" u="none" strike="noStrike" baseline="0" dirty="0">
                <a:latin typeface="MinionPro-Regular"/>
              </a:rPr>
              <a:t>.</a:t>
            </a:r>
            <a:endParaRPr lang="en-US" altLang="ko-KR" dirty="0"/>
          </a:p>
          <a:p>
            <a:r>
              <a:rPr lang="ko-KR" altLang="en-US" dirty="0"/>
              <a:t>패키지를 이용하여 세밀한 접근 제어를 구현할 수 있다</a:t>
            </a:r>
            <a:r>
              <a:rPr lang="en-US" altLang="ko-KR" dirty="0"/>
              <a:t>. </a:t>
            </a:r>
            <a:r>
              <a:rPr lang="ko-KR" altLang="en-US" dirty="0"/>
              <a:t>패키지 안의 클래스들은 패키지 안에서만 사용이 가능하도록 선언될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5CE69BA-7DAF-4AE0-B1D0-DE64B527D9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9424" y="3263338"/>
            <a:ext cx="3563471" cy="2334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15947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35382C-D191-4137-8936-3E563ACB4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Calendar </a:t>
            </a:r>
            <a:r>
              <a:rPr lang="ko-KR" altLang="en-US" dirty="0"/>
              <a:t>클래스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D11E80F-D2C6-45F7-AD55-1BAF00C6B905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88266" y="1600200"/>
            <a:ext cx="2403922" cy="4495800"/>
          </a:xfrm>
        </p:spPr>
        <p:txBody>
          <a:bodyPr/>
          <a:lstStyle/>
          <a:p>
            <a:r>
              <a:rPr lang="en-US" altLang="ko-KR" dirty="0"/>
              <a:t>Calendar </a:t>
            </a:r>
            <a:r>
              <a:rPr lang="ko-KR" altLang="en-US" dirty="0"/>
              <a:t>클래스는 추상 클래스로서 날짜와 시간에 대한 정보를 가지고 있고 특정 시각을 연도</a:t>
            </a:r>
            <a:r>
              <a:rPr lang="en-US" altLang="ko-KR" dirty="0"/>
              <a:t>, </a:t>
            </a:r>
            <a:r>
              <a:rPr lang="ko-KR" altLang="en-US" dirty="0"/>
              <a:t>월</a:t>
            </a:r>
            <a:r>
              <a:rPr lang="en-US" altLang="ko-KR" dirty="0"/>
              <a:t>, </a:t>
            </a:r>
            <a:r>
              <a:rPr lang="ko-KR" altLang="en-US" dirty="0"/>
              <a:t>일 등으로 변환하는 메소드도 가지고 있다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C35F084-578A-47BE-8229-7CC9896F7D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5218" y="1507112"/>
            <a:ext cx="6440516" cy="5185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22266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DFE786-DE9B-4365-B5C2-5963C0A904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중간점검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44B7F690-F732-4DE6-8FE4-09CAAB4E693D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612648" y="1996321"/>
            <a:ext cx="8153400" cy="1032075"/>
          </a:xfrm>
        </p:spPr>
      </p:pic>
    </p:spTree>
    <p:extLst>
      <p:ext uri="{BB962C8B-B14F-4D97-AF65-F5344CB8AC3E}">
        <p14:creationId xmlns:p14="http://schemas.microsoft.com/office/powerpoint/2010/main" val="370818118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오류가 발생했을 때 오류를 사용자에게 </a:t>
            </a:r>
            <a:r>
              <a:rPr lang="ko-KR" altLang="en-US" dirty="0" err="1"/>
              <a:t>알려주고</a:t>
            </a:r>
            <a:r>
              <a:rPr lang="ko-KR" altLang="en-US" dirty="0"/>
              <a:t> 모든 데이터를 저장하게 한 후에 사용자가 우아하게</a:t>
            </a:r>
            <a:r>
              <a:rPr lang="en-US" altLang="ko-KR" b="1" dirty="0"/>
              <a:t>(gracefully) </a:t>
            </a:r>
            <a:r>
              <a:rPr lang="ko-KR" altLang="en-US" dirty="0"/>
              <a:t>프로그램을 종료할 수 있도록 하는 것이 바람직하다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예외처리</a:t>
            </a:r>
            <a:endParaRPr lang="ko-KR" alt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1806" y="3417826"/>
            <a:ext cx="5851981" cy="23972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5698484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600"/>
              <a:t>예외란</a:t>
            </a:r>
            <a:r>
              <a:rPr lang="en-US" altLang="ko-KR" sz="3600"/>
              <a:t>?</a:t>
            </a:r>
          </a:p>
        </p:txBody>
      </p:sp>
      <p:sp>
        <p:nvSpPr>
          <p:cNvPr id="13721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예외</a:t>
            </a:r>
            <a:r>
              <a:rPr lang="en-US" altLang="ko-KR"/>
              <a:t>(exception): </a:t>
            </a:r>
            <a:r>
              <a:rPr lang="ko-KR" altLang="en-US"/>
              <a:t>잘못된 코드</a:t>
            </a:r>
            <a:r>
              <a:rPr lang="en-US" altLang="ko-KR"/>
              <a:t>, </a:t>
            </a:r>
            <a:r>
              <a:rPr lang="ko-KR" altLang="en-US"/>
              <a:t>부정확한 데이터</a:t>
            </a:r>
            <a:r>
              <a:rPr lang="en-US" altLang="ko-KR"/>
              <a:t>, </a:t>
            </a:r>
            <a:r>
              <a:rPr lang="ko-KR" altLang="en-US"/>
              <a:t>예외적인 상황에 의하여 발생하는 오류</a:t>
            </a:r>
          </a:p>
          <a:p>
            <a:pPr lvl="1"/>
            <a:r>
              <a:rPr lang="en-US" altLang="ko-KR"/>
              <a:t>(</a:t>
            </a:r>
            <a:r>
              <a:rPr lang="ko-KR" altLang="en-US"/>
              <a:t>예</a:t>
            </a:r>
            <a:r>
              <a:rPr lang="en-US" altLang="ko-KR"/>
              <a:t>) 0</a:t>
            </a:r>
            <a:r>
              <a:rPr lang="ko-KR" altLang="en-US"/>
              <a:t>으로 나누는 것과 같은 잘못된 연산이나 배열의 인덱스가 한계를 넘을 수도 있고</a:t>
            </a:r>
            <a:r>
              <a:rPr lang="en-US" altLang="ko-KR"/>
              <a:t>, </a:t>
            </a:r>
            <a:r>
              <a:rPr lang="ko-KR" altLang="en-US"/>
              <a:t>디스크에서는 하드웨어 에러가 발생할 수 있다</a:t>
            </a:r>
            <a:r>
              <a:rPr lang="en-US" altLang="ko-KR"/>
              <a:t>. </a:t>
            </a:r>
            <a:endParaRPr lang="ko-KR" alt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94"/>
          <a:stretch/>
        </p:blipFill>
        <p:spPr bwMode="auto">
          <a:xfrm>
            <a:off x="1780893" y="3178947"/>
            <a:ext cx="6134193" cy="30335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6439586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462394-8229-443C-B49B-B5077B104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예외 발생 예제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259A68CD-1EA3-4A31-87EC-B42464655E46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495300" y="1712101"/>
            <a:ext cx="8153400" cy="2909362"/>
          </a:xfrm>
        </p:spPr>
      </p:pic>
    </p:spTree>
    <p:extLst>
      <p:ext uri="{BB962C8B-B14F-4D97-AF65-F5344CB8AC3E}">
        <p14:creationId xmlns:p14="http://schemas.microsoft.com/office/powerpoint/2010/main" val="5247342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try-catch </a:t>
            </a:r>
            <a:r>
              <a:rPr lang="ko-KR" altLang="en-US" dirty="0"/>
              <a:t>블록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A2F8097-D716-4912-996A-14B1C33209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259" y="1876966"/>
            <a:ext cx="6947647" cy="2181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21051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83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/>
              <a:t>try/catch </a:t>
            </a:r>
            <a:r>
              <a:rPr lang="ko-KR" altLang="en-US" sz="3600"/>
              <a:t>블록에서의 실행 흐름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35" y="2500831"/>
            <a:ext cx="8265059" cy="3002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9178727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DE9A69-EF00-4CA1-BAD3-5D0D6036A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</a:t>
            </a:r>
            <a:r>
              <a:rPr lang="ko-KR" altLang="en-US" dirty="0"/>
              <a:t>으로 나누는 예외 처리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648A60D1-773C-4B86-81AA-FAF2830A5C4D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695633" y="1600200"/>
            <a:ext cx="7987683" cy="4495800"/>
          </a:xfrm>
        </p:spPr>
      </p:pic>
    </p:spTree>
    <p:extLst>
      <p:ext uri="{BB962C8B-B14F-4D97-AF65-F5344CB8AC3E}">
        <p14:creationId xmlns:p14="http://schemas.microsoft.com/office/powerpoint/2010/main" val="363013036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예외의 종류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21F1251-6567-4FED-92DF-EC88C5EA7F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258" y="2187388"/>
            <a:ext cx="7029484" cy="2814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87967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BFB1C0-E54D-4D00-8ACC-BAC075340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예외의 종류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1E5F0051-73F8-431C-B452-F9047182A785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612648" y="2012843"/>
            <a:ext cx="8153400" cy="2832314"/>
          </a:xfrm>
        </p:spPr>
      </p:pic>
    </p:spTree>
    <p:extLst>
      <p:ext uri="{BB962C8B-B14F-4D97-AF65-F5344CB8AC3E}">
        <p14:creationId xmlns:p14="http://schemas.microsoft.com/office/powerpoint/2010/main" val="32297665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D9433F-5AC6-4F6F-B0FE-4660102B3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이름 공간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1CFD30E-A316-4D7C-8239-D359A94951FE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626408" y="1624851"/>
            <a:ext cx="8153400" cy="4495800"/>
          </a:xfrm>
        </p:spPr>
        <p:txBody>
          <a:bodyPr/>
          <a:lstStyle/>
          <a:p>
            <a:r>
              <a:rPr lang="ko-KR" altLang="en-US" dirty="0"/>
              <a:t>이러한 이름 충돌을 방지할 방법이 필요하다</a:t>
            </a:r>
            <a:r>
              <a:rPr lang="en-US" altLang="ko-KR" dirty="0"/>
              <a:t>. </a:t>
            </a:r>
            <a:r>
              <a:rPr lang="ko-KR" altLang="en-US" dirty="0"/>
              <a:t>패키지는 이런 경우에 사용할 수 있는 중요한 도구이다</a:t>
            </a:r>
            <a:r>
              <a:rPr lang="en-US" altLang="ko-KR" dirty="0"/>
              <a:t>. </a:t>
            </a:r>
            <a:r>
              <a:rPr lang="ko-KR" altLang="en-US" dirty="0"/>
              <a:t>패키지만 다르면 개발자들은 동일한 클래스 이름을 마음 놓고 사용할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4BBA0B6-55CB-4731-98BF-8E53AF0DAF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4170" y="2901881"/>
            <a:ext cx="6317877" cy="2461695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8A3744AB-C0E8-4DD9-BCD2-6C710D4374EE}"/>
              </a:ext>
            </a:extLst>
          </p:cNvPr>
          <p:cNvSpPr/>
          <p:nvPr/>
        </p:nvSpPr>
        <p:spPr>
          <a:xfrm>
            <a:off x="2958353" y="3612775"/>
            <a:ext cx="1461247" cy="51995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EB8147D9-9870-4049-A795-4F15A39E179A}"/>
              </a:ext>
            </a:extLst>
          </p:cNvPr>
          <p:cNvSpPr/>
          <p:nvPr/>
        </p:nvSpPr>
        <p:spPr>
          <a:xfrm>
            <a:off x="4787155" y="3612775"/>
            <a:ext cx="1461247" cy="51995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712843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9D3341-06BA-47AE-8225-1423C843B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RuntimeException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FB9318C4-02C4-4440-82C6-A86D34C84037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495300" y="1805137"/>
            <a:ext cx="8153400" cy="2579855"/>
          </a:xfrm>
        </p:spPr>
      </p:pic>
    </p:spTree>
    <p:extLst>
      <p:ext uri="{BB962C8B-B14F-4D97-AF65-F5344CB8AC3E}">
        <p14:creationId xmlns:p14="http://schemas.microsoft.com/office/powerpoint/2010/main" val="307742011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7A42BF-E505-42AA-9C6C-30DA67686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CheckedException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50505353-1B69-46C3-B618-626D48F3846B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612648" y="1821381"/>
            <a:ext cx="8153400" cy="2529437"/>
          </a:xfrm>
        </p:spPr>
      </p:pic>
    </p:spTree>
    <p:extLst>
      <p:ext uri="{BB962C8B-B14F-4D97-AF65-F5344CB8AC3E}">
        <p14:creationId xmlns:p14="http://schemas.microsoft.com/office/powerpoint/2010/main" val="421816571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DEE35E-BEE9-424D-96BD-E71E55D44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</a:t>
            </a:r>
            <a:r>
              <a:rPr lang="en-US" altLang="ko-KR" dirty="0"/>
              <a:t>: </a:t>
            </a:r>
            <a:r>
              <a:rPr lang="ko-KR" altLang="en-US" dirty="0"/>
              <a:t>배열 인덱스 예외 처리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098BAC97-8FB3-44A6-A667-3BE7BE14514F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330716" y="1600200"/>
            <a:ext cx="6717518" cy="4495800"/>
          </a:xfrm>
        </p:spPr>
      </p:pic>
    </p:spTree>
    <p:extLst>
      <p:ext uri="{BB962C8B-B14F-4D97-AF65-F5344CB8AC3E}">
        <p14:creationId xmlns:p14="http://schemas.microsoft.com/office/powerpoint/2010/main" val="391228566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DEE35E-BEE9-424D-96BD-E71E55D44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</a:t>
            </a:r>
            <a:r>
              <a:rPr lang="en-US" altLang="ko-KR" dirty="0"/>
              <a:t>: </a:t>
            </a:r>
            <a:r>
              <a:rPr lang="ko-KR" altLang="en-US" dirty="0"/>
              <a:t>입력 예외 처리</a:t>
            </a: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C3BB1E3F-1577-4C6B-B8D1-6E705BC6D253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264465" y="1600200"/>
            <a:ext cx="6850019" cy="4495800"/>
          </a:xfrm>
        </p:spPr>
      </p:pic>
    </p:spTree>
    <p:extLst>
      <p:ext uri="{BB962C8B-B14F-4D97-AF65-F5344CB8AC3E}">
        <p14:creationId xmlns:p14="http://schemas.microsoft.com/office/powerpoint/2010/main" val="420926925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try-with-resources </a:t>
            </a:r>
            <a:r>
              <a:rPr lang="ko-KR" altLang="en-US" dirty="0"/>
              <a:t>문장은 문장의 끝에서 리소스들이 자동으로 </a:t>
            </a:r>
            <a:r>
              <a:rPr lang="ko-KR" altLang="en-US" dirty="0" err="1"/>
              <a:t>닫혀지게</a:t>
            </a:r>
            <a:r>
              <a:rPr lang="ko-KR" altLang="en-US" dirty="0"/>
              <a:t> 한다</a:t>
            </a:r>
            <a:r>
              <a:rPr lang="en-US" altLang="ko-KR" dirty="0"/>
              <a:t>. try-with-resources </a:t>
            </a:r>
            <a:r>
              <a:rPr lang="ko-KR" altLang="en-US" dirty="0"/>
              <a:t>문장은 </a:t>
            </a:r>
            <a:r>
              <a:rPr lang="en-US" altLang="ko-KR" dirty="0"/>
              <a:t>Java SE 7</a:t>
            </a:r>
            <a:r>
              <a:rPr lang="ko-KR" altLang="en-US" dirty="0"/>
              <a:t>버전부터 추가되었다</a:t>
            </a:r>
            <a:r>
              <a:rPr lang="en-US" altLang="ko-KR" dirty="0"/>
              <a:t>.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try-with-resources </a:t>
            </a:r>
            <a:r>
              <a:rPr lang="ko-KR" altLang="en-US" b="0" dirty="0"/>
              <a:t>문장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3DB3EDE-3ACC-4888-92A0-04826A2CFB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2914" y="2273673"/>
            <a:ext cx="7324795" cy="3822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77779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A15070-D17E-44B7-BA9E-EF7E520A9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예외를 떠넘기기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E0BEB65-2740-419E-96C3-DFEDA05219CD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가끔은 메소드가 발생되는 예외를 그 자리에서 처리하지 않고</a:t>
            </a:r>
            <a:r>
              <a:rPr lang="en-US" altLang="ko-KR" dirty="0"/>
              <a:t>, </a:t>
            </a:r>
            <a:r>
              <a:rPr lang="ko-KR" altLang="en-US" dirty="0"/>
              <a:t>자신을 호출한 상위 메소드로 예외를 전달하는 편이 더 적절할 수도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F921D30-2E78-42B2-BE3F-38840F37C8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873" y="2634503"/>
            <a:ext cx="6676880" cy="2430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17019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A15070-D17E-44B7-BA9E-EF7E520A9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예외를 떠넘기기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FF5A8650-BC7A-4EF3-88FF-5E72243DACC7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884611" y="1746327"/>
            <a:ext cx="7374778" cy="3365346"/>
          </a:xfrm>
        </p:spPr>
      </p:pic>
    </p:spTree>
    <p:extLst>
      <p:ext uri="{BB962C8B-B14F-4D97-AF65-F5344CB8AC3E}">
        <p14:creationId xmlns:p14="http://schemas.microsoft.com/office/powerpoint/2010/main" val="106503949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639678-5D3F-4BB6-9912-E258B96CD5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중간점검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36F196B5-28CB-486E-A397-1A02CC5080F9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600437" y="1600199"/>
            <a:ext cx="7820890" cy="4710953"/>
          </a:xfrm>
        </p:spPr>
      </p:pic>
    </p:spTree>
    <p:extLst>
      <p:ext uri="{BB962C8B-B14F-4D97-AF65-F5344CB8AC3E}">
        <p14:creationId xmlns:p14="http://schemas.microsoft.com/office/powerpoint/2010/main" val="286372497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D73489-0B73-4C8A-BCFA-22A61382D7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모듈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CEDF14F-8F32-4CA2-AC3F-EF02B36006A6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자바 모듈</a:t>
            </a:r>
            <a:r>
              <a:rPr lang="en-US" altLang="ko-KR" dirty="0"/>
              <a:t>(module)</a:t>
            </a:r>
            <a:r>
              <a:rPr lang="ko-KR" altLang="en-US" dirty="0"/>
              <a:t>은 여러 가지 자바 패키지들을 하나의 단위</a:t>
            </a:r>
            <a:r>
              <a:rPr lang="en-US" altLang="ko-KR" dirty="0"/>
              <a:t>(</a:t>
            </a:r>
            <a:r>
              <a:rPr lang="ko-KR" altLang="en-US" dirty="0"/>
              <a:t>모듈</a:t>
            </a:r>
            <a:r>
              <a:rPr lang="en-US" altLang="ko-KR" dirty="0"/>
              <a:t>)</a:t>
            </a:r>
            <a:r>
              <a:rPr lang="ko-KR" altLang="en-US" dirty="0"/>
              <a:t>에 포장할 수 있는 메커니즘이다</a:t>
            </a:r>
            <a:r>
              <a:rPr lang="en-US" altLang="ko-KR" dirty="0"/>
              <a:t>. </a:t>
            </a:r>
            <a:r>
              <a:rPr lang="ko-KR" altLang="en-US" dirty="0"/>
              <a:t>자바 플랫폼 모듈 시스템</a:t>
            </a:r>
            <a:r>
              <a:rPr lang="en-US" altLang="ko-KR" dirty="0"/>
              <a:t>(JPMS: Java Platform Module System)</a:t>
            </a:r>
            <a:r>
              <a:rPr lang="ko-KR" altLang="en-US" dirty="0"/>
              <a:t>은 </a:t>
            </a:r>
            <a:r>
              <a:rPr lang="ko-KR" altLang="en-US" dirty="0" err="1"/>
              <a:t>직쏘</a:t>
            </a:r>
            <a:r>
              <a:rPr lang="ko-KR" altLang="en-US" dirty="0"/>
              <a:t> 프로젝트의 결과물로서 </a:t>
            </a:r>
            <a:r>
              <a:rPr lang="en-US" altLang="ko-KR" dirty="0"/>
              <a:t>Java 9 </a:t>
            </a:r>
            <a:r>
              <a:rPr lang="ko-KR" altLang="en-US" dirty="0"/>
              <a:t>버전의 주요 변경 사항이다</a:t>
            </a:r>
            <a:r>
              <a:rPr lang="en-US" altLang="ko-KR" dirty="0"/>
              <a:t>. </a:t>
            </a:r>
            <a:r>
              <a:rPr lang="ko-KR" altLang="en-US" dirty="0"/>
              <a:t>이전 버전의 자바에는 모듈 개념이 없었기 때문에 애플리케이션의 크기가 커지고 이동하기 어려웠다</a:t>
            </a:r>
            <a:r>
              <a:rPr lang="en-US" altLang="ko-KR" dirty="0"/>
              <a:t>. </a:t>
            </a:r>
            <a:r>
              <a:rPr lang="ko-KR" altLang="en-US" dirty="0"/>
              <a:t>자바 </a:t>
            </a:r>
            <a:r>
              <a:rPr lang="en-US" altLang="ko-KR" dirty="0"/>
              <a:t>API </a:t>
            </a:r>
            <a:r>
              <a:rPr lang="ko-KR" altLang="en-US" dirty="0"/>
              <a:t>자체도 크기가 너무 무거워서 </a:t>
            </a:r>
            <a:r>
              <a:rPr lang="en-US" altLang="ko-KR" dirty="0"/>
              <a:t>Java 8</a:t>
            </a:r>
            <a:r>
              <a:rPr lang="ko-KR" altLang="en-US" dirty="0"/>
              <a:t>에서 </a:t>
            </a:r>
            <a:r>
              <a:rPr lang="en-US" altLang="ko-KR" dirty="0"/>
              <a:t>rt.jar </a:t>
            </a:r>
            <a:r>
              <a:rPr lang="ko-KR" altLang="en-US" dirty="0"/>
              <a:t>파일 크기는 약 </a:t>
            </a:r>
            <a:r>
              <a:rPr lang="en-US" altLang="ko-KR" dirty="0"/>
              <a:t>64MB</a:t>
            </a:r>
            <a:r>
              <a:rPr lang="ko-KR" altLang="en-US" dirty="0"/>
              <a:t>나 되었다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43EA220-B76F-41D4-9A03-549F5AE9B8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9566" y="3667125"/>
            <a:ext cx="6410325" cy="242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77765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9BAA01-D179-4E33-ADD3-84390DB033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직쏘</a:t>
            </a:r>
            <a:r>
              <a:rPr lang="ko-KR" altLang="en-US" dirty="0"/>
              <a:t> 프로젝트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D6C964A-0C43-4DE7-9EA1-AD70ED489102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직쏘</a:t>
            </a:r>
            <a:r>
              <a:rPr lang="en-US" altLang="ko-KR" dirty="0"/>
              <a:t>(Jigsaw) </a:t>
            </a:r>
            <a:r>
              <a:rPr lang="ko-KR" altLang="en-US" dirty="0"/>
              <a:t>프로젝트는 </a:t>
            </a:r>
            <a:r>
              <a:rPr lang="en-US" altLang="ko-KR" dirty="0"/>
              <a:t>2008</a:t>
            </a:r>
            <a:r>
              <a:rPr lang="ko-KR" altLang="en-US" dirty="0"/>
              <a:t>년에 시작되어서 </a:t>
            </a:r>
            <a:r>
              <a:rPr lang="en-US" altLang="ko-KR" dirty="0"/>
              <a:t>2017</a:t>
            </a:r>
            <a:r>
              <a:rPr lang="ko-KR" altLang="en-US" dirty="0"/>
              <a:t>년에 완료된 </a:t>
            </a:r>
            <a:r>
              <a:rPr lang="en-US" altLang="ko-KR" dirty="0"/>
              <a:t>OpenJDK</a:t>
            </a:r>
            <a:r>
              <a:rPr lang="ko-KR" altLang="en-US" dirty="0"/>
              <a:t>의 프로젝트이다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구체적으로 자바 </a:t>
            </a:r>
            <a:r>
              <a:rPr lang="en-US" altLang="ko-KR" dirty="0"/>
              <a:t>API</a:t>
            </a:r>
            <a:r>
              <a:rPr lang="ko-KR" altLang="en-US" dirty="0"/>
              <a:t>를 모듈로 분리하여서 소형 컴퓨팅 장치에서도 사용하도록 축소하는 것이었다</a:t>
            </a:r>
            <a:r>
              <a:rPr lang="en-US" altLang="ko-KR" dirty="0"/>
              <a:t>. </a:t>
            </a:r>
            <a:r>
              <a:rPr lang="ko-KR" altLang="en-US" dirty="0"/>
              <a:t>그동안에는 기존에는 자바 </a:t>
            </a:r>
            <a:r>
              <a:rPr lang="en-US" altLang="ko-KR" dirty="0"/>
              <a:t>API</a:t>
            </a:r>
            <a:r>
              <a:rPr lang="ko-KR" altLang="en-US" dirty="0"/>
              <a:t>의 일부분만 배포할 수가 없었다</a:t>
            </a:r>
            <a:r>
              <a:rPr lang="en-US" altLang="ko-KR" dirty="0"/>
              <a:t>. </a:t>
            </a:r>
            <a:r>
              <a:rPr lang="ko-KR" altLang="en-US" dirty="0"/>
              <a:t>즉 애플리케이션이 사용하지 않더라도 무조건 </a:t>
            </a:r>
            <a:r>
              <a:rPr lang="en-US" altLang="ko-KR" dirty="0"/>
              <a:t>rt.jar </a:t>
            </a:r>
            <a:r>
              <a:rPr lang="ko-KR" altLang="en-US" dirty="0"/>
              <a:t>파일</a:t>
            </a:r>
            <a:r>
              <a:rPr lang="en-US" altLang="ko-KR" dirty="0"/>
              <a:t>(XML, SQL, Swing </a:t>
            </a:r>
            <a:r>
              <a:rPr lang="ko-KR" altLang="en-US" dirty="0"/>
              <a:t>등이 </a:t>
            </a:r>
            <a:r>
              <a:rPr lang="ko-KR" altLang="en-US" dirty="0" err="1"/>
              <a:t>포함되어있다</a:t>
            </a:r>
            <a:r>
              <a:rPr lang="en-US" altLang="ko-KR" dirty="0"/>
              <a:t>)</a:t>
            </a:r>
            <a:r>
              <a:rPr lang="ko-KR" altLang="en-US" dirty="0"/>
              <a:t>이 항상 같이 배포되었다</a:t>
            </a:r>
            <a:r>
              <a:rPr lang="en-US" altLang="ko-KR" dirty="0"/>
              <a:t>. </a:t>
            </a:r>
            <a:r>
              <a:rPr lang="ko-KR" altLang="en-US" dirty="0"/>
              <a:t>따라서 메모리가 작은 임베디드 장치의 경우</a:t>
            </a:r>
            <a:r>
              <a:rPr lang="en-US" altLang="ko-KR" dirty="0"/>
              <a:t>, </a:t>
            </a:r>
            <a:r>
              <a:rPr lang="ko-KR" altLang="en-US" dirty="0"/>
              <a:t>자바를 </a:t>
            </a:r>
            <a:r>
              <a:rPr lang="ko-KR" altLang="en-US" dirty="0" err="1"/>
              <a:t>실행하기가쉽지</a:t>
            </a:r>
            <a:r>
              <a:rPr lang="ko-KR" altLang="en-US" dirty="0"/>
              <a:t> 않았다</a:t>
            </a:r>
            <a:r>
              <a:rPr lang="en-US" altLang="ko-KR" dirty="0"/>
              <a:t>.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EF2EB05-2651-485D-90E1-E8D1C08219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6417" y="4065494"/>
            <a:ext cx="4221640" cy="1896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8244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F5D528-0523-43D5-83D2-9472C984B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중간점검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459D4B05-88EF-4FDC-9FC3-B2E78E437782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495300" y="1747939"/>
            <a:ext cx="8153400" cy="1044745"/>
          </a:xfrm>
        </p:spPr>
      </p:pic>
    </p:spTree>
    <p:extLst>
      <p:ext uri="{BB962C8B-B14F-4D97-AF65-F5344CB8AC3E}">
        <p14:creationId xmlns:p14="http://schemas.microsoft.com/office/powerpoint/2010/main" val="83047527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BE6259-FAA3-4E63-95CB-7E4C8C04F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모듈화의 장점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BCD73C25-EA1D-4CFA-962F-7561D497A326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889000" y="1847850"/>
            <a:ext cx="7600950" cy="4000500"/>
          </a:xfrm>
        </p:spPr>
      </p:pic>
    </p:spTree>
    <p:extLst>
      <p:ext uri="{BB962C8B-B14F-4D97-AF65-F5344CB8AC3E}">
        <p14:creationId xmlns:p14="http://schemas.microsoft.com/office/powerpoint/2010/main" val="23925113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69398C-1768-4A73-9438-C09E56237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모듈의 개념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60F5FEE-8B78-454C-A929-2D677E34DBA5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모듈은 하나 이상의 자바 패키지로 이루어진다</a:t>
            </a:r>
            <a:r>
              <a:rPr lang="en-US" altLang="ko-KR" dirty="0"/>
              <a:t>. </a:t>
            </a:r>
            <a:r>
              <a:rPr lang="ko-KR" altLang="en-US" dirty="0"/>
              <a:t>모듈은 패키지의 상위 개념이다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B04399C-03D0-47BB-B4EE-D51963DBBC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4425" y="2524125"/>
            <a:ext cx="6257925" cy="273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36546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69398C-1768-4A73-9438-C09E56237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모듈의 개념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60F5FEE-8B78-454C-A929-2D677E34DBA5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모듈에서는 지정된 패키지를 요구할 수도 있고</a:t>
            </a:r>
            <a:r>
              <a:rPr lang="en-US" altLang="ko-KR" dirty="0"/>
              <a:t>, </a:t>
            </a:r>
            <a:r>
              <a:rPr lang="ko-KR" altLang="en-US" dirty="0"/>
              <a:t>자신이 가진 패키지를 남들이 사용할 수 있도록 허가할 수도 있다</a:t>
            </a:r>
            <a:r>
              <a:rPr lang="en-US" altLang="ko-KR" dirty="0"/>
              <a:t>. </a:t>
            </a:r>
            <a:r>
              <a:rPr lang="ko-KR" altLang="en-US" dirty="0"/>
              <a:t>이것은 모듈마다 하나씩 있어야 하는 </a:t>
            </a:r>
            <a:r>
              <a:rPr lang="en-US" altLang="ko-KR" dirty="0"/>
              <a:t>module-info.java</a:t>
            </a:r>
            <a:r>
              <a:rPr lang="ko-KR" altLang="en-US" dirty="0"/>
              <a:t>에서 지정한다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0B1D00C-112C-4726-9BCF-3C082B3B9F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625" y="3124200"/>
            <a:ext cx="6762750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81477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A8C436-F34C-4398-974D-93F430761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자바 모듈 컴파일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8602ABBA-C79A-4473-ABC7-AE3DD58653AA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612648" y="1835861"/>
            <a:ext cx="8153400" cy="3343160"/>
          </a:xfrm>
        </p:spPr>
      </p:pic>
    </p:spTree>
    <p:extLst>
      <p:ext uri="{BB962C8B-B14F-4D97-AF65-F5344CB8AC3E}">
        <p14:creationId xmlns:p14="http://schemas.microsoft.com/office/powerpoint/2010/main" val="300378259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A8C436-F34C-4398-974D-93F430761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자바 모듈 실행</a:t>
            </a: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FC2C7215-E6F3-4936-BE25-B4C5C10B10C7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612648" y="1874176"/>
            <a:ext cx="8153400" cy="1150859"/>
          </a:xfrm>
        </p:spPr>
      </p:pic>
    </p:spTree>
    <p:extLst>
      <p:ext uri="{BB962C8B-B14F-4D97-AF65-F5344CB8AC3E}">
        <p14:creationId xmlns:p14="http://schemas.microsoft.com/office/powerpoint/2010/main" val="333382259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890DFB-E425-4047-BCBE-5730C4353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독립 실행형 애플리케이션으로 자바 모듈 패키징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AECA11F-85A3-4F95-8854-75EC6D21E74D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자신이 만든 자바 모듈을 필요한 자바 </a:t>
            </a:r>
            <a:r>
              <a:rPr lang="en-US" altLang="ko-KR" dirty="0"/>
              <a:t>API</a:t>
            </a:r>
            <a:r>
              <a:rPr lang="ko-KR" altLang="en-US" dirty="0"/>
              <a:t>와 함께 독립 실행형 애플리케이션으로 </a:t>
            </a:r>
            <a:r>
              <a:rPr lang="ko-KR" altLang="en-US" dirty="0" err="1"/>
              <a:t>패키징할</a:t>
            </a:r>
            <a:r>
              <a:rPr lang="ko-KR" altLang="en-US" dirty="0"/>
              <a:t> 수 있다</a:t>
            </a:r>
            <a:r>
              <a:rPr lang="en-US" altLang="ko-KR" dirty="0"/>
              <a:t>. </a:t>
            </a:r>
            <a:r>
              <a:rPr lang="ko-KR" altLang="en-US" dirty="0"/>
              <a:t>이러한 독립 실행형 애플리케이션은 애플리케이션에 자바가 포함되어 제공되므로 애플리케이션을 실행하기 위해 자바 </a:t>
            </a:r>
            <a:r>
              <a:rPr lang="en-US" altLang="ko-KR" dirty="0"/>
              <a:t>JRE</a:t>
            </a:r>
            <a:r>
              <a:rPr lang="ko-KR" altLang="en-US" dirty="0"/>
              <a:t>를 미리 설치할 필요가 없다</a:t>
            </a:r>
            <a:r>
              <a:rPr lang="en-US" altLang="ko-KR" dirty="0"/>
              <a:t>. </a:t>
            </a:r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애플리케이션이 실제로 사용하는 만큼의 자바 플랫폼 </a:t>
            </a:r>
            <a:r>
              <a:rPr lang="en-US" altLang="ko-KR" dirty="0"/>
              <a:t>API</a:t>
            </a:r>
            <a:r>
              <a:rPr lang="ko-KR" altLang="en-US" dirty="0"/>
              <a:t>를 포함한다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EADA818-32B2-4AFC-A8F5-D93ACEAFF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8214" y="3429000"/>
            <a:ext cx="7524750" cy="159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6236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2D8E9F-A06F-4974-95C8-8B5B6C7DF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Jlink</a:t>
            </a:r>
            <a:r>
              <a:rPr lang="en-US" altLang="ko-KR" dirty="0"/>
              <a:t> </a:t>
            </a:r>
            <a:r>
              <a:rPr lang="ko-KR" altLang="en-US" dirty="0"/>
              <a:t>사용하기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4D6958A0-2662-4EAC-BDA0-4B290AF96DD4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612648" y="1811221"/>
            <a:ext cx="8153400" cy="2764912"/>
          </a:xfrm>
        </p:spPr>
      </p:pic>
    </p:spTree>
    <p:extLst>
      <p:ext uri="{BB962C8B-B14F-4D97-AF65-F5344CB8AC3E}">
        <p14:creationId xmlns:p14="http://schemas.microsoft.com/office/powerpoint/2010/main" val="307499283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2D8E9F-A06F-4974-95C8-8B5B6C7DF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독립 실행형 애플리케이션 실행</a:t>
            </a:r>
          </a:p>
        </p:txBody>
      </p:sp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1943DC7B-8B69-41B3-8509-321F8D9C88AE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738280" y="1762771"/>
            <a:ext cx="8153400" cy="1373670"/>
          </a:xfr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5E9600C-45AF-4053-BE8A-75C120DC29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280" y="3680012"/>
            <a:ext cx="8027768" cy="1715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60073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0B0791-F69F-452E-943C-CD7A4DA7F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Mini</a:t>
            </a:r>
            <a:r>
              <a:rPr lang="ko-KR" altLang="en-US" dirty="0"/>
              <a:t> </a:t>
            </a:r>
            <a:r>
              <a:rPr lang="en-US" altLang="ko-KR" dirty="0"/>
              <a:t>Project: </a:t>
            </a:r>
            <a:r>
              <a:rPr lang="ko-KR" altLang="en-US" dirty="0"/>
              <a:t>큐 구현하기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4B474EDA-6767-48F3-BBBD-63AC41D82E61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err="1"/>
              <a:t>휠오브포춘</a:t>
            </a:r>
            <a:r>
              <a:rPr lang="en-US" altLang="ko-KR" dirty="0"/>
              <a:t>(wheel of fortune) </a:t>
            </a:r>
            <a:r>
              <a:rPr lang="ko-KR" altLang="en-US" dirty="0"/>
              <a:t>또는 </a:t>
            </a:r>
            <a:r>
              <a:rPr lang="ko-KR" altLang="en-US" dirty="0" err="1"/>
              <a:t>행맨</a:t>
            </a:r>
            <a:r>
              <a:rPr lang="en-US" altLang="ko-KR" dirty="0"/>
              <a:t>(hangman)</a:t>
            </a:r>
            <a:r>
              <a:rPr lang="ko-KR" altLang="en-US" dirty="0"/>
              <a:t>과 같은 단어 게임을 제작하여 보자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B13554A-3185-4DB9-B72D-C44AD43B9B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853" y="2587438"/>
            <a:ext cx="6805051" cy="258815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5BA3FC2-BC07-4263-8161-D6DA255ED4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3266" y="3886401"/>
            <a:ext cx="3458415" cy="227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01887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53085" y="1671917"/>
            <a:ext cx="8504044" cy="4872317"/>
          </a:xfrm>
          <a:prstGeom prst="rect">
            <a:avLst/>
          </a:prstGeom>
          <a:solidFill>
            <a:srgbClr val="008000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Summary</a:t>
            </a:r>
            <a:endParaRPr lang="ko-KR" altLang="en-US" dirty="0"/>
          </a:p>
        </p:txBody>
      </p:sp>
      <p:sp>
        <p:nvSpPr>
          <p:cNvPr id="5" name="내용 개체 틀 1"/>
          <p:cNvSpPr txBox="1">
            <a:spLocks/>
          </p:cNvSpPr>
          <p:nvPr/>
        </p:nvSpPr>
        <p:spPr bwMode="gray">
          <a:xfrm>
            <a:off x="595223" y="1792941"/>
            <a:ext cx="7211683" cy="36675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Clr>
                <a:schemeClr val="accent5"/>
              </a:buClr>
              <a:buSzPct val="85000"/>
              <a:buFont typeface="Wingdings" pitchFamily="2" charset="2"/>
              <a:buChar char="¢"/>
              <a:defRPr lang="en-US" sz="2400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Clr>
                <a:schemeClr val="accent4"/>
              </a:buClr>
              <a:buSzPct val="85000"/>
              <a:buFont typeface="Wingdings" pitchFamily="2" charset="2"/>
              <a:buChar char="¤"/>
              <a:defRPr lang="en-US" sz="2000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Clr>
                <a:schemeClr val="accent3"/>
              </a:buClr>
              <a:buSzPct val="85000"/>
              <a:buFont typeface="Wingdings" pitchFamily="2" charset="2"/>
              <a:buChar char="¤"/>
              <a:defRPr lang="en-US" sz="1800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Clr>
                <a:schemeClr val="accent2"/>
              </a:buClr>
              <a:buSzPct val="85000"/>
              <a:buFont typeface="Wingdings" pitchFamily="2" charset="2"/>
              <a:buChar char="¤"/>
              <a:defRPr lang="en-US" sz="1600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Clr>
                <a:schemeClr val="accent6"/>
              </a:buClr>
              <a:buSzPct val="85000"/>
              <a:buFont typeface="Wingdings" pitchFamily="2" charset="2"/>
              <a:buChar char="¤"/>
              <a:defRPr lang="en-US" sz="1400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l"/>
            </a:pPr>
            <a:r>
              <a:rPr lang="ko-KR" altLang="en-US" sz="16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패키지</a:t>
            </a:r>
            <a:r>
              <a:rPr lang="en-US" altLang="ko-KR" sz="16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(package)</a:t>
            </a:r>
            <a:r>
              <a:rPr lang="ko-KR" altLang="en-US" sz="16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는 </a:t>
            </a:r>
            <a:r>
              <a:rPr lang="ko-KR" altLang="en-US" sz="1600" i="1" dirty="0" err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관련있는</a:t>
            </a:r>
            <a:r>
              <a:rPr lang="ko-KR" altLang="en-US" sz="16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클래스들을 하나로 묶은 것이다</a:t>
            </a:r>
            <a:r>
              <a:rPr lang="en-US" altLang="ko-KR" sz="16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ko-KR" altLang="en-US" sz="16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패키지를 사용하여 이름 충돌을 피하고 유지 관리가 쉬운 코드를 작성할 수 있다</a:t>
            </a:r>
            <a:r>
              <a:rPr lang="en-US" altLang="ko-KR" sz="16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>
              <a:buFont typeface="Wingdings" panose="05000000000000000000" pitchFamily="2" charset="2"/>
              <a:buChar char="l"/>
            </a:pPr>
            <a:r>
              <a:rPr lang="ko-KR" altLang="en-US" sz="16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패키지를 선언하는 문장 “</a:t>
            </a:r>
            <a:r>
              <a:rPr lang="en-US" altLang="ko-KR" sz="16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package </a:t>
            </a:r>
            <a:r>
              <a:rPr lang="ko-KR" altLang="en-US" sz="16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패키지이름</a:t>
            </a:r>
            <a:r>
              <a:rPr lang="en-US" altLang="ko-KR" sz="16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;”</a:t>
            </a:r>
            <a:r>
              <a:rPr lang="ko-KR" altLang="en-US" sz="16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은 소스 파일의 첫 번째 줄로 추가한다</a:t>
            </a:r>
            <a:r>
              <a:rPr lang="en-US" altLang="ko-KR" sz="16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>
              <a:buFont typeface="Wingdings" panose="05000000000000000000" pitchFamily="2" charset="2"/>
              <a:buChar char="l"/>
            </a:pPr>
            <a:r>
              <a:rPr lang="en-US" altLang="ko-KR" sz="16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JAR </a:t>
            </a:r>
            <a:r>
              <a:rPr lang="ko-KR" altLang="en-US" sz="16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파일을 사용하면 자바 파일들을 압축하여 하나의 파일로 만들 수 있다</a:t>
            </a:r>
            <a:r>
              <a:rPr lang="en-US" altLang="ko-KR" sz="16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>
              <a:buFont typeface="Wingdings" panose="05000000000000000000" pitchFamily="2" charset="2"/>
              <a:buChar char="l"/>
            </a:pPr>
            <a:r>
              <a:rPr lang="ko-KR" altLang="en-US" sz="16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클래스를 찾기 위하여 가상 </a:t>
            </a:r>
            <a:r>
              <a:rPr lang="ko-KR" altLang="en-US" sz="1600" i="1" dirty="0" err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머신이</a:t>
            </a:r>
            <a:r>
              <a:rPr lang="ko-KR" altLang="en-US" sz="16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둘러보는 디렉터리들을 모아둔 경로가 클래스 경로</a:t>
            </a:r>
            <a:r>
              <a:rPr lang="en-US" altLang="ko-KR" sz="16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(class path)</a:t>
            </a:r>
            <a:r>
              <a:rPr lang="ko-KR" altLang="en-US" sz="16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이다</a:t>
            </a:r>
            <a:r>
              <a:rPr lang="en-US" altLang="ko-KR" sz="16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>
              <a:buFont typeface="Wingdings" panose="05000000000000000000" pitchFamily="2" charset="2"/>
              <a:buChar char="l"/>
            </a:pPr>
            <a:r>
              <a:rPr lang="ko-KR" altLang="en-US" sz="16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클래스를 정의할 때 명시적으로 부모 클래스를 선언하지 않으면 </a:t>
            </a:r>
            <a:r>
              <a:rPr lang="en-US" altLang="ko-KR" sz="16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Object </a:t>
            </a:r>
            <a:r>
              <a:rPr lang="ko-KR" altLang="en-US" sz="16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클래스가 부모 클래스가 된다</a:t>
            </a:r>
            <a:r>
              <a:rPr lang="en-US" altLang="ko-KR" sz="16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>
              <a:buFont typeface="Wingdings" panose="05000000000000000000" pitchFamily="2" charset="2"/>
              <a:buChar char="l"/>
            </a:pPr>
            <a:r>
              <a:rPr lang="ko-KR" altLang="en-US" sz="16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기초 자료형을 객체로 포장할 때 사용되는 클래스가 </a:t>
            </a:r>
            <a:r>
              <a:rPr lang="ko-KR" altLang="en-US" sz="1600" i="1" dirty="0" err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랩퍼</a:t>
            </a:r>
            <a:r>
              <a:rPr lang="ko-KR" altLang="en-US" sz="16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클래스</a:t>
            </a:r>
            <a:r>
              <a:rPr lang="en-US" altLang="ko-KR" sz="16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(Wrapper Class)</a:t>
            </a:r>
            <a:r>
              <a:rPr lang="ko-KR" altLang="en-US" sz="16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이다</a:t>
            </a:r>
            <a:r>
              <a:rPr lang="en-US" altLang="ko-KR" sz="16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>
              <a:buFont typeface="Wingdings" panose="05000000000000000000" pitchFamily="2" charset="2"/>
              <a:buChar char="l"/>
            </a:pPr>
            <a:r>
              <a:rPr lang="en-US" altLang="ko-KR" sz="16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ko-KR" altLang="en-US" sz="16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개의 문자열이 동일한지 검사하려면 </a:t>
            </a:r>
            <a:r>
              <a:rPr lang="en-US" altLang="ko-KR" sz="16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String </a:t>
            </a:r>
            <a:r>
              <a:rPr lang="ko-KR" altLang="en-US" sz="16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클래스의 </a:t>
            </a:r>
            <a:r>
              <a:rPr lang="en-US" altLang="ko-KR" sz="16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equals()</a:t>
            </a:r>
            <a:r>
              <a:rPr lang="ko-KR" altLang="en-US" sz="16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을 호출하여야 한다</a:t>
            </a:r>
            <a:r>
              <a:rPr lang="en-US" altLang="ko-KR" sz="16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>
              <a:buFont typeface="Wingdings" panose="05000000000000000000" pitchFamily="2" charset="2"/>
              <a:buChar char="l"/>
            </a:pPr>
            <a:r>
              <a:rPr lang="ko-KR" altLang="en-US" sz="16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예외 처리를 사용하면 오류가 발생했을 때</a:t>
            </a:r>
            <a:r>
              <a:rPr lang="en-US" altLang="ko-KR" sz="16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16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우아하게 종료하거나 계속 실행할 수 있다</a:t>
            </a:r>
            <a:r>
              <a:rPr lang="en-US" altLang="ko-KR" sz="16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>
              <a:buFont typeface="Wingdings" panose="05000000000000000000" pitchFamily="2" charset="2"/>
              <a:buChar char="l"/>
            </a:pPr>
            <a:r>
              <a:rPr lang="ko-KR" altLang="en-US" sz="16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예외는 </a:t>
            </a:r>
            <a:r>
              <a:rPr lang="en-US" altLang="ko-KR" sz="16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try-catch </a:t>
            </a:r>
            <a:r>
              <a:rPr lang="ko-KR" altLang="en-US" sz="16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블록을 이용하여 예외를 잡아서 처리할 수도 있고 상위 메소드로 예외를 전달할 수도 있다</a:t>
            </a:r>
            <a:r>
              <a:rPr lang="en-US" altLang="ko-KR" sz="1600" i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altLang="ko-KR" sz="1600" i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6906" y="5387596"/>
            <a:ext cx="1160037" cy="1051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6578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FE1EF6-31FF-46A8-AEFC-5C42A11940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패키지 선언하기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026EF307-AFD2-49FA-875B-19035CF16C70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612648" y="1618625"/>
            <a:ext cx="8153400" cy="2110195"/>
          </a:xfrm>
        </p:spPr>
      </p:pic>
    </p:spTree>
    <p:extLst>
      <p:ext uri="{BB962C8B-B14F-4D97-AF65-F5344CB8AC3E}">
        <p14:creationId xmlns:p14="http://schemas.microsoft.com/office/powerpoint/2010/main" val="311020441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730" name="Rectangle 2"/>
          <p:cNvSpPr>
            <a:spLocks noGrp="1" noChangeArrowheads="1"/>
          </p:cNvSpPr>
          <p:nvPr>
            <p:ph type="title"/>
          </p:nvPr>
        </p:nvSpPr>
        <p:spPr>
          <a:xfrm>
            <a:off x="1260475" y="371475"/>
            <a:ext cx="7623175" cy="571500"/>
          </a:xfrm>
        </p:spPr>
        <p:txBody>
          <a:bodyPr>
            <a:normAutofit fontScale="90000"/>
          </a:bodyPr>
          <a:lstStyle/>
          <a:p>
            <a:r>
              <a:rPr lang="en-US" altLang="ko-KR" sz="3600" dirty="0"/>
              <a:t>Q &amp; A</a:t>
            </a:r>
          </a:p>
        </p:txBody>
      </p:sp>
      <p:pic>
        <p:nvPicPr>
          <p:cNvPr id="457732" name="Picture 4" descr="MCj04165020000[1]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6389" y="2417955"/>
            <a:ext cx="1706562" cy="163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 descr="Male Teacher Cartoon Free Stock Photo - Public Domain Picture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3948" y="1788893"/>
            <a:ext cx="3668245" cy="2618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87991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가을">
  <a:themeElements>
    <a:clrScheme name="가을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가을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가을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2697</TotalTime>
  <Words>1921</Words>
  <Application>Microsoft Office PowerPoint</Application>
  <PresentationFormat>화면 슬라이드 쇼(4:3)</PresentationFormat>
  <Paragraphs>201</Paragraphs>
  <Slides>90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90</vt:i4>
      </vt:variant>
    </vt:vector>
  </HeadingPairs>
  <TitlesOfParts>
    <vt:vector size="100" baseType="lpstr">
      <vt:lpstr>MinionPro-Bold</vt:lpstr>
      <vt:lpstr>MinionPro-Regular</vt:lpstr>
      <vt:lpstr>YDVYMjOStd125</vt:lpstr>
      <vt:lpstr>YDVYMjOStd155</vt:lpstr>
      <vt:lpstr>굴림</vt:lpstr>
      <vt:lpstr>Arial</vt:lpstr>
      <vt:lpstr>Tw Cen MT</vt:lpstr>
      <vt:lpstr>Wingdings</vt:lpstr>
      <vt:lpstr>Wingdings 2</vt:lpstr>
      <vt:lpstr>가을</vt:lpstr>
      <vt:lpstr>8장 자바API패키지, 예외처리, 모듈</vt:lpstr>
      <vt:lpstr>8장의 목표</vt:lpstr>
      <vt:lpstr>패키지</vt:lpstr>
      <vt:lpstr>패키지</vt:lpstr>
      <vt:lpstr>패키지의 종류</vt:lpstr>
      <vt:lpstr>왜 패키지가 필요할까?</vt:lpstr>
      <vt:lpstr>이름 공간</vt:lpstr>
      <vt:lpstr>중간점검</vt:lpstr>
      <vt:lpstr>패키지 선언하기</vt:lpstr>
      <vt:lpstr>패키지 선언하기</vt:lpstr>
      <vt:lpstr>이클립스에서 패키지 만들기</vt:lpstr>
      <vt:lpstr>소스 파일과 클래스 파일의 위치</vt:lpstr>
      <vt:lpstr>중간점검</vt:lpstr>
      <vt:lpstr>패키지 사용하기</vt:lpstr>
      <vt:lpstr>완전한 이름으로 참조하는 방법</vt:lpstr>
      <vt:lpstr>원하는 패키지 멤버만을 포함하는 방법</vt:lpstr>
      <vt:lpstr>전체 패키지를 포함하는 방법</vt:lpstr>
      <vt:lpstr>계층 구조의 패키지 포함하기</vt:lpstr>
      <vt:lpstr>예제: 이클립스로 패키지 만들고 사용하기</vt:lpstr>
      <vt:lpstr>예제: 이클립스로 패키지 만들고 사용하기</vt:lpstr>
      <vt:lpstr>예제: 이클립스로 패키지 만들고 사용하기</vt:lpstr>
      <vt:lpstr>중간점검</vt:lpstr>
      <vt:lpstr>클래스 파일은 언제 로드될까?</vt:lpstr>
      <vt:lpstr>간단한 예</vt:lpstr>
      <vt:lpstr>자바 가상 기계가 클래스를 찾는 순서</vt:lpstr>
      <vt:lpstr>가상 기계가 클래스를 찾는 3가지의 방법</vt:lpstr>
      <vt:lpstr>CLASSPATH</vt:lpstr>
      <vt:lpstr>JAR 압축 파일</vt:lpstr>
      <vt:lpstr>JAR 파일 만드는 방법</vt:lpstr>
      <vt:lpstr>JAR 형태의 라이브러리 사용하기</vt:lpstr>
      <vt:lpstr>자바 API 패키지</vt:lpstr>
      <vt:lpstr>Object 클래스 </vt:lpstr>
      <vt:lpstr>Object의 메소드</vt:lpstr>
      <vt:lpstr>getClass()</vt:lpstr>
      <vt:lpstr>toString()</vt:lpstr>
      <vt:lpstr>equals() 메소드</vt:lpstr>
      <vt:lpstr>equals() 메소드</vt:lpstr>
      <vt:lpstr>equals() 메소드</vt:lpstr>
      <vt:lpstr>중간점검</vt:lpstr>
      <vt:lpstr>랩퍼 클래스</vt:lpstr>
      <vt:lpstr>랩퍼 클래스의 종류</vt:lpstr>
      <vt:lpstr>랩퍼 클래스의 메소드</vt:lpstr>
      <vt:lpstr>랩퍼 클래스 메소드의 예</vt:lpstr>
      <vt:lpstr>오토박싱</vt:lpstr>
      <vt:lpstr>중간점검</vt:lpstr>
      <vt:lpstr>String 클래스 </vt:lpstr>
      <vt:lpstr>String 클래스 </vt:lpstr>
      <vt:lpstr>String 클래스 </vt:lpstr>
      <vt:lpstr>문자열의 기초 연산</vt:lpstr>
      <vt:lpstr>문자열 비교하기</vt:lpstr>
      <vt:lpstr>문자열 안에서 단어 찾기</vt:lpstr>
      <vt:lpstr>문자열을 단어로 분리할 때</vt:lpstr>
      <vt:lpstr>StringBuffer 클래스 </vt:lpstr>
      <vt:lpstr>StringBuffer 클래스 </vt:lpstr>
      <vt:lpstr>StringBuffer 클래스 </vt:lpstr>
      <vt:lpstr>중간점검</vt:lpstr>
      <vt:lpstr>Math 클래스 </vt:lpstr>
      <vt:lpstr>Random 클래스</vt:lpstr>
      <vt:lpstr>Array 클래스</vt:lpstr>
      <vt:lpstr>Calendar 클래스</vt:lpstr>
      <vt:lpstr>중간점검</vt:lpstr>
      <vt:lpstr>예외처리</vt:lpstr>
      <vt:lpstr>예외란?</vt:lpstr>
      <vt:lpstr>예외 발생 예제</vt:lpstr>
      <vt:lpstr>try-catch 블록 </vt:lpstr>
      <vt:lpstr>try/catch 블록에서의 실행 흐름</vt:lpstr>
      <vt:lpstr>0으로 나누는 예외 처리</vt:lpstr>
      <vt:lpstr>예외의 종류</vt:lpstr>
      <vt:lpstr>예외의 종류</vt:lpstr>
      <vt:lpstr>RuntimeException</vt:lpstr>
      <vt:lpstr>CheckedException</vt:lpstr>
      <vt:lpstr>예제: 배열 인덱스 예외 처리</vt:lpstr>
      <vt:lpstr>예제: 입력 예외 처리</vt:lpstr>
      <vt:lpstr>try-with-resources 문장</vt:lpstr>
      <vt:lpstr>예외를 떠넘기기</vt:lpstr>
      <vt:lpstr>예외를 떠넘기기</vt:lpstr>
      <vt:lpstr>중간점검</vt:lpstr>
      <vt:lpstr>모듈</vt:lpstr>
      <vt:lpstr>직쏘 프로젝트</vt:lpstr>
      <vt:lpstr>모듈화의 장점</vt:lpstr>
      <vt:lpstr>모듈의 개념</vt:lpstr>
      <vt:lpstr>모듈의 개념</vt:lpstr>
      <vt:lpstr>자바 모듈 컴파일</vt:lpstr>
      <vt:lpstr>자바 모듈 실행</vt:lpstr>
      <vt:lpstr>독립 실행형 애플리케이션으로 자바 모듈 패키징</vt:lpstr>
      <vt:lpstr>Jlink 사용하기</vt:lpstr>
      <vt:lpstr>독립 실행형 애플리케이션 실행</vt:lpstr>
      <vt:lpstr>Mini Project: 큐 구현하기</vt:lpstr>
      <vt:lpstr>Summary</vt:lpstr>
      <vt:lpstr>Q &amp; A</vt:lpstr>
    </vt:vector>
  </TitlesOfParts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쉽게 풀어쓴 C 프로그래밍</dc:title>
  <dc:creator>천인국</dc:creator>
  <cp:lastModifiedBy>천 인국</cp:lastModifiedBy>
  <cp:revision>671</cp:revision>
  <dcterms:created xsi:type="dcterms:W3CDTF">2007-06-29T06:43:39Z</dcterms:created>
  <dcterms:modified xsi:type="dcterms:W3CDTF">2022-02-26T02:19:42Z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TC010187211033</vt:lpwstr>
  </property>
</Properties>
</file>